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0" r:id="rId15"/>
    <p:sldId id="267" r:id="rId16"/>
    <p:sldId id="268" r:id="rId17"/>
    <p:sldId id="273" r:id="rId18"/>
    <p:sldId id="274" r:id="rId19"/>
    <p:sldId id="277" r:id="rId20"/>
    <p:sldId id="275" r:id="rId21"/>
    <p:sldId id="269" r:id="rId22"/>
    <p:sldId id="296" r:id="rId23"/>
    <p:sldId id="297" r:id="rId24"/>
    <p:sldId id="298" r:id="rId25"/>
    <p:sldId id="299" r:id="rId26"/>
    <p:sldId id="300" r:id="rId27"/>
    <p:sldId id="295" r:id="rId28"/>
    <p:sldId id="279" r:id="rId29"/>
    <p:sldId id="294" r:id="rId30"/>
    <p:sldId id="301" r:id="rId31"/>
    <p:sldId id="292" r:id="rId32"/>
    <p:sldId id="291" r:id="rId33"/>
    <p:sldId id="290" r:id="rId34"/>
    <p:sldId id="289" r:id="rId35"/>
    <p:sldId id="288" r:id="rId36"/>
    <p:sldId id="308" r:id="rId37"/>
    <p:sldId id="302" r:id="rId38"/>
    <p:sldId id="285" r:id="rId39"/>
    <p:sldId id="284" r:id="rId40"/>
    <p:sldId id="283" r:id="rId41"/>
    <p:sldId id="310" r:id="rId42"/>
    <p:sldId id="281" r:id="rId43"/>
    <p:sldId id="280" r:id="rId44"/>
    <p:sldId id="304" r:id="rId45"/>
    <p:sldId id="303" r:id="rId46"/>
    <p:sldId id="305" r:id="rId47"/>
    <p:sldId id="306" r:id="rId48"/>
    <p:sldId id="309" r:id="rId4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67885B-4004-4A9B-BDE9-FA6B645ADD95}" v="120" dt="2020-11-04T13:48:14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91" d="100"/>
          <a:sy n="91" d="100"/>
        </p:scale>
        <p:origin x="54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52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55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1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7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5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71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8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1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1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5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0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76" r:id="rId6"/>
    <p:sldLayoutId id="2147483672" r:id="rId7"/>
    <p:sldLayoutId id="2147483673" r:id="rId8"/>
    <p:sldLayoutId id="2147483674" r:id="rId9"/>
    <p:sldLayoutId id="2147483675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2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30.png"/><Relationship Id="rId5" Type="http://schemas.openxmlformats.org/officeDocument/2006/relationships/image" Target="../media/image16.png"/><Relationship Id="rId10" Type="http://schemas.openxmlformats.org/officeDocument/2006/relationships/image" Target="../media/image29.png"/><Relationship Id="rId4" Type="http://schemas.microsoft.com/office/2007/relationships/hdphoto" Target="../media/hdphoto1.wdp"/><Relationship Id="rId9" Type="http://schemas.openxmlformats.org/officeDocument/2006/relationships/image" Target="../media/image20.png"/><Relationship Id="rId1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33FE54A-A994-42FB-94E0-168474F6B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D7B477-8513-4219-81DB-3A481B53E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079" y="0"/>
            <a:ext cx="7879842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6BB282-D67A-4262-B395-9B9E593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6338062"/>
            <a:ext cx="7879842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FB9CDAF-926A-4990-A164-A4D64A7D1F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"/>
            <a:ext cx="9144000" cy="514350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CA89AE24-E95B-4B98-8558-29D1F04B00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935663"/>
            <a:ext cx="1476643" cy="14023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n°7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Quelle est la forme d’un panneau « danger » ?</a:t>
            </a:r>
            <a:endParaRPr lang="fr-FR" sz="3200" b="1" dirty="0"/>
          </a:p>
          <a:p>
            <a:pPr marL="0" indent="0">
              <a:buNone/>
            </a:pPr>
            <a:r>
              <a:rPr lang="fr-FR" sz="3600" dirty="0"/>
              <a:t>	  A			  B			 C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795E7D2-B9E7-4D92-99B6-8A0A9A521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699" y="4462264"/>
            <a:ext cx="971550" cy="9525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A714F01-DFDB-4FD7-825F-A9ED8936A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904" y="4462264"/>
            <a:ext cx="1028700" cy="9334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691809B-9876-45F1-AA84-0D781B774B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7146" y="4433689"/>
            <a:ext cx="10668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54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n°8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Où se trouve le « catadioptre » ?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  <p:pic>
        <p:nvPicPr>
          <p:cNvPr id="4" name="Image 3" descr="Une image contenant vélo, air, assis, garé&#10;&#10;Description générée automatiquement">
            <a:extLst>
              <a:ext uri="{FF2B5EF4-FFF2-40B4-BE49-F238E27FC236}">
                <a16:creationId xmlns:a16="http://schemas.microsoft.com/office/drawing/2014/main" id="{E682CA0C-C012-47A3-A024-EB462EDA83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7" b="20189"/>
          <a:stretch/>
        </p:blipFill>
        <p:spPr>
          <a:xfrm>
            <a:off x="1475656" y="3292947"/>
            <a:ext cx="5080000" cy="3206194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EE402203-ABEC-4B23-8D84-F2B0140B1E9A}"/>
              </a:ext>
            </a:extLst>
          </p:cNvPr>
          <p:cNvCxnSpPr/>
          <p:nvPr/>
        </p:nvCxnSpPr>
        <p:spPr>
          <a:xfrm>
            <a:off x="1115568" y="4437112"/>
            <a:ext cx="1656232" cy="12961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0D46EAD-3734-46B1-83C8-DED975CA12FD}"/>
              </a:ext>
            </a:extLst>
          </p:cNvPr>
          <p:cNvCxnSpPr>
            <a:cxnSpLocks/>
          </p:cNvCxnSpPr>
          <p:nvPr/>
        </p:nvCxnSpPr>
        <p:spPr>
          <a:xfrm flipH="1">
            <a:off x="5353692" y="3501591"/>
            <a:ext cx="1090516" cy="7242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6FD8A1ED-B3F5-4CC6-84DD-DC03B39C5EBF}"/>
              </a:ext>
            </a:extLst>
          </p:cNvPr>
          <p:cNvCxnSpPr>
            <a:cxnSpLocks/>
          </p:cNvCxnSpPr>
          <p:nvPr/>
        </p:nvCxnSpPr>
        <p:spPr>
          <a:xfrm flipH="1">
            <a:off x="4512808" y="4149663"/>
            <a:ext cx="1931400" cy="146777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0E3F027-25F4-47CD-ABEE-3184BF00AD8B}"/>
              </a:ext>
            </a:extLst>
          </p:cNvPr>
          <p:cNvCxnSpPr>
            <a:cxnSpLocks/>
          </p:cNvCxnSpPr>
          <p:nvPr/>
        </p:nvCxnSpPr>
        <p:spPr>
          <a:xfrm>
            <a:off x="2195736" y="3501591"/>
            <a:ext cx="948920" cy="6480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448C0C42-B65A-4C45-8AFF-BCD77AE44DB9}"/>
              </a:ext>
            </a:extLst>
          </p:cNvPr>
          <p:cNvCxnSpPr>
            <a:cxnSpLocks/>
          </p:cNvCxnSpPr>
          <p:nvPr/>
        </p:nvCxnSpPr>
        <p:spPr>
          <a:xfrm flipH="1">
            <a:off x="5776070" y="5139514"/>
            <a:ext cx="1691644" cy="85919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E6A5FE4B-A049-4C0A-8FD8-52D6FABF9365}"/>
              </a:ext>
            </a:extLst>
          </p:cNvPr>
          <p:cNvSpPr/>
          <p:nvPr/>
        </p:nvSpPr>
        <p:spPr>
          <a:xfrm>
            <a:off x="1835696" y="3274176"/>
            <a:ext cx="360040" cy="36858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A5E42A1-FD13-4EE4-97D1-67D83C755BAE}"/>
              </a:ext>
            </a:extLst>
          </p:cNvPr>
          <p:cNvSpPr txBox="1"/>
          <p:nvPr/>
        </p:nvSpPr>
        <p:spPr>
          <a:xfrm>
            <a:off x="1856214" y="327417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1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C8AE61E-1262-43F5-95A8-195D50D9D5A0}"/>
              </a:ext>
            </a:extLst>
          </p:cNvPr>
          <p:cNvSpPr/>
          <p:nvPr/>
        </p:nvSpPr>
        <p:spPr>
          <a:xfrm>
            <a:off x="7493276" y="4896790"/>
            <a:ext cx="360040" cy="36858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A92488AB-9BF0-4863-AA85-73017E58085E}"/>
              </a:ext>
            </a:extLst>
          </p:cNvPr>
          <p:cNvSpPr/>
          <p:nvPr/>
        </p:nvSpPr>
        <p:spPr>
          <a:xfrm>
            <a:off x="6441872" y="3884467"/>
            <a:ext cx="360040" cy="36858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37F43724-887C-4B86-B16C-1E60CA311326}"/>
              </a:ext>
            </a:extLst>
          </p:cNvPr>
          <p:cNvSpPr/>
          <p:nvPr/>
        </p:nvSpPr>
        <p:spPr>
          <a:xfrm>
            <a:off x="6430120" y="3298605"/>
            <a:ext cx="360040" cy="36858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E061904-5AF3-409E-93EB-F8D12A8C57B3}"/>
              </a:ext>
            </a:extLst>
          </p:cNvPr>
          <p:cNvSpPr/>
          <p:nvPr/>
        </p:nvSpPr>
        <p:spPr>
          <a:xfrm>
            <a:off x="755528" y="4225863"/>
            <a:ext cx="360040" cy="36858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3B0E15D-2432-44BD-9DC6-04AE3322A752}"/>
              </a:ext>
            </a:extLst>
          </p:cNvPr>
          <p:cNvSpPr txBox="1"/>
          <p:nvPr/>
        </p:nvSpPr>
        <p:spPr>
          <a:xfrm>
            <a:off x="6464416" y="390509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3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C9EEC96-2AE8-4302-96B2-B639635DB5B7}"/>
              </a:ext>
            </a:extLst>
          </p:cNvPr>
          <p:cNvSpPr txBox="1"/>
          <p:nvPr/>
        </p:nvSpPr>
        <p:spPr>
          <a:xfrm>
            <a:off x="6445216" y="330732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2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A3F7809-E438-45E9-BA9D-3B13691D89DC}"/>
              </a:ext>
            </a:extLst>
          </p:cNvPr>
          <p:cNvSpPr txBox="1"/>
          <p:nvPr/>
        </p:nvSpPr>
        <p:spPr>
          <a:xfrm>
            <a:off x="7499263" y="489604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4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4081D2C-61C6-4CEB-A1D2-148A5BDED88F}"/>
              </a:ext>
            </a:extLst>
          </p:cNvPr>
          <p:cNvSpPr txBox="1"/>
          <p:nvPr/>
        </p:nvSpPr>
        <p:spPr>
          <a:xfrm>
            <a:off x="760972" y="422586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94721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n°9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3362" y="2096478"/>
            <a:ext cx="2268252" cy="45615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dirty="0"/>
              <a:t>Relie chaque photo au descriptif</a:t>
            </a:r>
          </a:p>
          <a:p>
            <a:pPr marL="0" indent="0">
              <a:buNone/>
            </a:pPr>
            <a:endParaRPr lang="fr-FR" sz="36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C4B9740-A7BB-45AD-BB7C-0A17421EA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2134379"/>
            <a:ext cx="2539355" cy="414805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C2321CD-F8FC-4371-A866-8B0702C1EA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6864" y1="63863" x2="16864" y2="63863"/>
                        <a14:foregroundMark x1="25148" y1="66667" x2="25148" y2="66667"/>
                        <a14:foregroundMark x1="37870" y1="60125" x2="37870" y2="60125"/>
                        <a14:foregroundMark x1="42899" y1="73209" x2="42899" y2="73209"/>
                        <a14:foregroundMark x1="52367" y1="66667" x2="52367" y2="66667"/>
                        <a14:foregroundMark x1="53550" y1="61994" x2="53550" y2="61994"/>
                        <a14:foregroundMark x1="51775" y1="73209" x2="51775" y2="73209"/>
                        <a14:foregroundMark x1="72485" y1="67290" x2="72485" y2="67290"/>
                        <a14:foregroundMark x1="82840" y1="59502" x2="82840" y2="59502"/>
                        <a14:foregroundMark x1="76331" y1="59502" x2="76331" y2="59502"/>
                        <a14:foregroundMark x1="76331" y1="59502" x2="66864" y2="83489"/>
                        <a14:foregroundMark x1="51183" y1="69470" x2="51183" y2="65421"/>
                        <a14:foregroundMark x1="25148" y1="82555" x2="59467" y2="85981"/>
                        <a14:foregroundMark x1="59467" y1="85981" x2="25740" y2="81620"/>
                        <a14:foregroundMark x1="25740" y1="81620" x2="48521" y2="82555"/>
                        <a14:foregroundMark x1="26923" y1="43925" x2="26923" y2="43925"/>
                        <a14:foregroundMark x1="30178" y1="41433" x2="17456" y2="39875"/>
                        <a14:foregroundMark x1="36686" y1="22118" x2="31361" y2="19938"/>
                        <a14:foregroundMark x1="34615" y1="28037" x2="34615" y2="28037"/>
                        <a14:foregroundMark x1="31361" y1="36137" x2="59467" y2="12773"/>
                        <a14:foregroundMark x1="59467" y1="12773" x2="42899" y2="42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060" y="5546553"/>
            <a:ext cx="1402956" cy="133241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68AAF74-EA7E-48A2-93B1-90F83BB79A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2370" y="2082137"/>
            <a:ext cx="1486277" cy="214610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C3EF57E-267B-4FAA-9198-93DCC363B7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8647" y="2563026"/>
            <a:ext cx="2298465" cy="166521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BFEB633-E6DB-45BC-AB99-50FD6866C0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489" y="4542530"/>
            <a:ext cx="1685156" cy="212683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B2ECCE5-70BD-4C5A-A7ED-316B0E33A7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2626" y="4374135"/>
            <a:ext cx="1671651" cy="222133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B5FFEA2-5C5F-4DC4-9ECD-605A2B5C3B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7165" y="4664469"/>
            <a:ext cx="2464955" cy="188295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3121EC9C-9C6A-4E23-B060-83A46F984DFC}"/>
              </a:ext>
            </a:extLst>
          </p:cNvPr>
          <p:cNvSpPr txBox="1"/>
          <p:nvPr/>
        </p:nvSpPr>
        <p:spPr>
          <a:xfrm>
            <a:off x="6099056" y="2420888"/>
            <a:ext cx="35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97E33A8-261D-40B8-B05A-30C01188B6C5}"/>
              </a:ext>
            </a:extLst>
          </p:cNvPr>
          <p:cNvSpPr txBox="1"/>
          <p:nvPr/>
        </p:nvSpPr>
        <p:spPr>
          <a:xfrm>
            <a:off x="6136765" y="3287825"/>
            <a:ext cx="35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2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072C443-6F99-4CBB-8477-989846C9D313}"/>
              </a:ext>
            </a:extLst>
          </p:cNvPr>
          <p:cNvSpPr txBox="1"/>
          <p:nvPr/>
        </p:nvSpPr>
        <p:spPr>
          <a:xfrm>
            <a:off x="6125599" y="4058529"/>
            <a:ext cx="35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3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4999E2C-F77B-458C-9600-16D37A151634}"/>
              </a:ext>
            </a:extLst>
          </p:cNvPr>
          <p:cNvSpPr txBox="1"/>
          <p:nvPr/>
        </p:nvSpPr>
        <p:spPr>
          <a:xfrm>
            <a:off x="6099056" y="4877637"/>
            <a:ext cx="35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4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3FC5EF6-0EF1-43AD-BF24-797D11ECF3CC}"/>
              </a:ext>
            </a:extLst>
          </p:cNvPr>
          <p:cNvSpPr txBox="1"/>
          <p:nvPr/>
        </p:nvSpPr>
        <p:spPr>
          <a:xfrm>
            <a:off x="6136765" y="5733256"/>
            <a:ext cx="35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36219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n°10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b="1" dirty="0"/>
              <a:t>Le feu est orange.</a:t>
            </a:r>
          </a:p>
          <a:p>
            <a:pPr marL="0" indent="0" algn="ctr">
              <a:buNone/>
            </a:pPr>
            <a:r>
              <a:rPr lang="fr-FR" sz="3200" b="1" dirty="0"/>
              <a:t>Que fais-tu dans cette situation ?</a:t>
            </a:r>
          </a:p>
          <a:p>
            <a:pPr marL="0" indent="0">
              <a:buNone/>
            </a:pPr>
            <a:endParaRPr lang="fr-FR" sz="3600" b="1" dirty="0"/>
          </a:p>
          <a:p>
            <a:pPr marL="742950" indent="-742950">
              <a:buAutoNum type="alphaLcPeriod"/>
            </a:pPr>
            <a:r>
              <a:rPr lang="fr-FR" sz="3600" dirty="0"/>
              <a:t>Tu passes</a:t>
            </a:r>
          </a:p>
          <a:p>
            <a:pPr marL="742950" indent="-742950">
              <a:buAutoNum type="alphaLcPeriod"/>
            </a:pPr>
            <a:r>
              <a:rPr lang="fr-FR" sz="3600" dirty="0"/>
              <a:t>Tu t’arrêtes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520863"/>
            <a:ext cx="1402956" cy="133241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68E580D-CA86-4269-A555-59B01E843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912" y="4221088"/>
            <a:ext cx="729425" cy="184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58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Question n°11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Que signifie ce panneau ?</a:t>
            </a:r>
          </a:p>
          <a:p>
            <a:pPr marL="0" indent="0">
              <a:buNone/>
            </a:pPr>
            <a:endParaRPr lang="fr-FR" sz="3600" dirty="0"/>
          </a:p>
          <a:p>
            <a:pPr marL="742950" indent="-742950">
              <a:buAutoNum type="alphaLcPeriod"/>
            </a:pPr>
            <a:r>
              <a:rPr lang="fr-FR" sz="3200" dirty="0"/>
              <a:t>Priorité à droite</a:t>
            </a:r>
          </a:p>
          <a:p>
            <a:pPr marL="742950" indent="-742950">
              <a:buAutoNum type="alphaLcPeriod"/>
            </a:pPr>
            <a:r>
              <a:rPr lang="fr-FR" sz="3200"/>
              <a:t>Cédez le passage aux autres</a:t>
            </a:r>
            <a:endParaRPr lang="fr-FR" sz="32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5CDECE8-698F-4EF5-8BD3-188A1DBC1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032" y="3861048"/>
            <a:ext cx="1447800" cy="14382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F6DBD6-3477-4A89-948C-6B66C6F8E61E}"/>
              </a:ext>
            </a:extLst>
          </p:cNvPr>
          <p:cNvSpPr/>
          <p:nvPr/>
        </p:nvSpPr>
        <p:spPr>
          <a:xfrm>
            <a:off x="6892900" y="4941168"/>
            <a:ext cx="576064" cy="2880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808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n°12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Quel est le nom de cette pièce ?</a:t>
            </a:r>
          </a:p>
          <a:p>
            <a:pPr marL="0" indent="0" algn="ctr">
              <a:buNone/>
            </a:pPr>
            <a:endParaRPr lang="fr-FR" sz="3600" b="1" dirty="0"/>
          </a:p>
          <a:p>
            <a:pPr marL="742950" indent="-742950">
              <a:buAutoNum type="alphaLcPeriod"/>
            </a:pPr>
            <a:r>
              <a:rPr lang="fr-FR" sz="3200" dirty="0"/>
              <a:t>Rayon</a:t>
            </a:r>
          </a:p>
          <a:p>
            <a:pPr marL="742950" indent="-742950">
              <a:buAutoNum type="alphaLcPeriod"/>
            </a:pPr>
            <a:r>
              <a:rPr lang="fr-FR" sz="3200" dirty="0"/>
              <a:t>Chaîne</a:t>
            </a:r>
          </a:p>
          <a:p>
            <a:pPr marL="742950" indent="-742950">
              <a:buAutoNum type="alphaLcPeriod"/>
            </a:pPr>
            <a:r>
              <a:rPr lang="fr-FR" sz="3200" dirty="0"/>
              <a:t>Pédale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  <p:pic>
        <p:nvPicPr>
          <p:cNvPr id="4" name="Image 3" descr="Une image contenant vélo, roue, homme&#10;&#10;Description générée automatiquement">
            <a:extLst>
              <a:ext uri="{FF2B5EF4-FFF2-40B4-BE49-F238E27FC236}">
                <a16:creationId xmlns:a16="http://schemas.microsoft.com/office/drawing/2014/main" id="{46D2DEA3-388A-4BDB-9806-CC84E8325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3834016"/>
            <a:ext cx="2860301" cy="189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92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n°13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b="1" dirty="0"/>
              <a:t>Quels sont les éléments indispensables à ta sécurité ?</a:t>
            </a:r>
          </a:p>
          <a:p>
            <a:pPr marL="0" indent="0">
              <a:buNone/>
            </a:pPr>
            <a:r>
              <a:rPr lang="fr-FR" sz="2400" dirty="0"/>
              <a:t>a. La selle		b. La sonnette	c. Les pédales	</a:t>
            </a:r>
          </a:p>
          <a:p>
            <a:pPr marL="0" indent="0">
              <a:buNone/>
            </a:pPr>
            <a:r>
              <a:rPr lang="fr-FR" sz="2400" dirty="0"/>
              <a:t>d. Les freins		e. Catadioptre	f. Le guidon</a:t>
            </a:r>
          </a:p>
          <a:p>
            <a:pPr marL="0" indent="0">
              <a:buNone/>
            </a:pPr>
            <a:r>
              <a:rPr lang="fr-FR" sz="2400" dirty="0"/>
              <a:t>g. Le cadre		h. Le casque		i. Eclairage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49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n°14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  <p:sp>
        <p:nvSpPr>
          <p:cNvPr id="10" name="Espace réservé du contenu 6">
            <a:extLst>
              <a:ext uri="{FF2B5EF4-FFF2-40B4-BE49-F238E27FC236}">
                <a16:creationId xmlns:a16="http://schemas.microsoft.com/office/drawing/2014/main" id="{7A8AC88D-C92B-4456-A4E0-9E3AC5D87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Que signifie ce panneau ?</a:t>
            </a:r>
          </a:p>
          <a:p>
            <a:pPr marL="0" indent="0">
              <a:buNone/>
            </a:pPr>
            <a:endParaRPr lang="fr-FR" sz="3600" dirty="0"/>
          </a:p>
          <a:p>
            <a:pPr marL="742950" indent="-742950">
              <a:buAutoNum type="alphaLcPeriod"/>
            </a:pPr>
            <a:r>
              <a:rPr lang="fr-FR" dirty="0"/>
              <a:t>Attention, passage de vélo</a:t>
            </a:r>
          </a:p>
          <a:p>
            <a:pPr marL="742950" indent="-742950">
              <a:buAutoNum type="alphaLcPeriod"/>
            </a:pPr>
            <a:r>
              <a:rPr lang="fr-FR" dirty="0"/>
              <a:t>Piste cyclable interdite</a:t>
            </a:r>
          </a:p>
          <a:p>
            <a:pPr marL="742950" indent="-742950">
              <a:buAutoNum type="alphaLcPeriod"/>
            </a:pPr>
            <a:r>
              <a:rPr lang="fr-FR" dirty="0"/>
              <a:t>Piste cyclable obligatoire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64286AC-8ABC-4DBB-B27A-A04AA672F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595" y="3933056"/>
            <a:ext cx="141922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71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n°15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Quelle route dois-tu privilégier lors d’une promenade à vélo en ville?</a:t>
            </a:r>
          </a:p>
          <a:p>
            <a:pPr marL="0" indent="0" algn="ctr">
              <a:buNone/>
            </a:pPr>
            <a:endParaRPr lang="fr-FR" sz="3600" b="1" dirty="0"/>
          </a:p>
          <a:p>
            <a:pPr marL="742950" indent="-742950">
              <a:buAutoNum type="alphaLcPeriod"/>
            </a:pPr>
            <a:r>
              <a:rPr lang="fr-FR" sz="3600" dirty="0"/>
              <a:t>La route</a:t>
            </a:r>
          </a:p>
          <a:p>
            <a:pPr marL="742950" indent="-742950">
              <a:buAutoNum type="alphaLcPeriod"/>
            </a:pPr>
            <a:r>
              <a:rPr lang="fr-FR" sz="3600" dirty="0"/>
              <a:t>La piste cyclable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53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n°16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Quelle est la distance de sécurité entre deux vélos ?</a:t>
            </a:r>
          </a:p>
          <a:p>
            <a:pPr marL="742950" indent="-742950">
              <a:buAutoNum type="alphaLcPeriod"/>
            </a:pPr>
            <a:r>
              <a:rPr lang="fr-FR" sz="3600" dirty="0"/>
              <a:t>1m</a:t>
            </a:r>
          </a:p>
          <a:p>
            <a:pPr marL="742950" indent="-742950">
              <a:buAutoNum type="alphaLcPeriod"/>
            </a:pPr>
            <a:r>
              <a:rPr lang="fr-FR" sz="3600" dirty="0"/>
              <a:t>2m</a:t>
            </a:r>
          </a:p>
          <a:p>
            <a:pPr marL="742950" indent="-742950">
              <a:buAutoNum type="alphaLcPeriod"/>
            </a:pPr>
            <a:r>
              <a:rPr lang="fr-FR" sz="3600" dirty="0"/>
              <a:t>3m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04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CONSIGNE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47537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Aujourd’hui, nous allons te poser quelques questions sur le « Savoir Rouler à Vélo ».</a:t>
            </a:r>
          </a:p>
          <a:p>
            <a:pPr marL="0" indent="0">
              <a:buNone/>
            </a:pPr>
            <a:r>
              <a:rPr lang="fr-FR" sz="2000" dirty="0"/>
              <a:t>20 questions te seront posées sur différents thèmes: sécurité routière, la mécanique, la sécurité et des mises en situation. Coche la ou les bonne(s) réponse(s).</a:t>
            </a:r>
          </a:p>
          <a:p>
            <a:pPr marL="0" indent="0">
              <a:buNone/>
            </a:pPr>
            <a:r>
              <a:rPr lang="fr-FR" sz="2000" dirty="0"/>
              <a:t>Ce test dure environ 25 minutes. </a:t>
            </a:r>
          </a:p>
          <a:p>
            <a:pPr marL="0" indent="0">
              <a:buNone/>
            </a:pPr>
            <a:r>
              <a:rPr lang="fr-FR" sz="2000" dirty="0"/>
              <a:t>A la fin, l’adulte récupèrera les feuilles, les mélangera et les distribuera au hasard aux élèves.</a:t>
            </a:r>
          </a:p>
          <a:p>
            <a:pPr marL="0" indent="0">
              <a:buNone/>
            </a:pPr>
            <a:r>
              <a:rPr lang="fr-FR" sz="2000" dirty="0"/>
              <a:t>C’est l’un de tes camarades qui corrigera ta feuille.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79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n°17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Que signifie ce panneau ?</a:t>
            </a:r>
          </a:p>
          <a:p>
            <a:pPr marL="0" indent="0">
              <a:buNone/>
            </a:pPr>
            <a:endParaRPr lang="fr-FR" sz="3600" dirty="0"/>
          </a:p>
          <a:p>
            <a:pPr marL="742950" indent="-742950">
              <a:buAutoNum type="alphaLcPeriod"/>
            </a:pPr>
            <a:r>
              <a:rPr lang="fr-FR" sz="3200" dirty="0"/>
              <a:t>Faire demi-tour</a:t>
            </a:r>
          </a:p>
          <a:p>
            <a:pPr marL="742950" indent="-742950">
              <a:buAutoNum type="alphaLcPeriod"/>
            </a:pPr>
            <a:r>
              <a:rPr lang="fr-FR" sz="3200" dirty="0"/>
              <a:t>Attention, rond-point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D5F4FEC-EAA2-438E-97CD-05A5E20E0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170" y="3861048"/>
            <a:ext cx="13620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2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n°18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/>
              <a:t>Avant une randonnée à vélo, l’enseignant attribue une place à chaque élève. Durant la randonnée, peux-tu changer de place quand tu le souhaites ?</a:t>
            </a:r>
          </a:p>
          <a:p>
            <a:pPr marL="0" indent="0" algn="ctr">
              <a:buNone/>
            </a:pPr>
            <a:endParaRPr lang="fr-FR" b="1" dirty="0"/>
          </a:p>
          <a:p>
            <a:pPr marL="514350" indent="-514350">
              <a:buAutoNum type="alphaLcPeriod"/>
            </a:pPr>
            <a:r>
              <a:rPr lang="fr-FR" dirty="0"/>
              <a:t>Oui</a:t>
            </a:r>
          </a:p>
          <a:p>
            <a:pPr marL="514350" indent="-514350">
              <a:buAutoNum type="alphaLcPeriod"/>
            </a:pPr>
            <a:r>
              <a:rPr lang="fr-FR" dirty="0"/>
              <a:t>Non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76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n°19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b="1" dirty="0"/>
              <a:t>Comment savoir si la selle est à la bonne hauteur ? Quand je m’assois sur la selle, je dois…</a:t>
            </a:r>
          </a:p>
          <a:p>
            <a:pPr marL="742950" indent="-742950">
              <a:buAutoNum type="alphaLcPeriod"/>
            </a:pPr>
            <a:r>
              <a:rPr lang="fr-FR" sz="3200" dirty="0"/>
              <a:t>Avoir le pied à plat sur le sol</a:t>
            </a:r>
          </a:p>
          <a:p>
            <a:pPr marL="742950" indent="-742950">
              <a:buAutoNum type="alphaLcPeriod"/>
            </a:pPr>
            <a:r>
              <a:rPr lang="fr-FR" sz="3200" dirty="0"/>
              <a:t>Être sur la pointe des pieds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13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n°20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2587819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Quels sont les éléments à vérifier avant d’utiliser un vélo ?</a:t>
            </a:r>
          </a:p>
          <a:p>
            <a:pPr marL="457200" indent="-457200">
              <a:buFont typeface="+mj-lt"/>
              <a:buAutoNum type="alphaLcPeriod"/>
            </a:pPr>
            <a:r>
              <a:rPr lang="fr-FR" sz="2400" dirty="0"/>
              <a:t>Les freins			e. Serrage et réglage de la selle</a:t>
            </a:r>
          </a:p>
          <a:p>
            <a:pPr marL="457200" indent="-457200">
              <a:buFont typeface="+mj-lt"/>
              <a:buAutoNum type="alphaLcPeriod"/>
            </a:pPr>
            <a:r>
              <a:rPr lang="fr-FR" sz="2400" dirty="0"/>
              <a:t>Etat du garde-boue	f. Propreté du vélo</a:t>
            </a:r>
          </a:p>
          <a:p>
            <a:pPr marL="457200" indent="-457200">
              <a:buFont typeface="+mj-lt"/>
              <a:buAutoNum type="alphaLcPeriod"/>
            </a:pPr>
            <a:r>
              <a:rPr lang="fr-FR" sz="2400" dirty="0"/>
              <a:t>Pression des pneus 	g. Serrage des roues</a:t>
            </a:r>
          </a:p>
          <a:p>
            <a:pPr marL="457200" indent="-457200">
              <a:buFont typeface="+mj-lt"/>
              <a:buAutoNum type="alphaLcPeriod"/>
            </a:pPr>
            <a:r>
              <a:rPr lang="fr-FR" sz="2400" dirty="0"/>
              <a:t>Réglage du compteur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624" y="5525583"/>
            <a:ext cx="1402956" cy="13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40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CONSIGNE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47537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 test est terminé.</a:t>
            </a:r>
          </a:p>
          <a:p>
            <a:pPr marL="0" indent="0">
              <a:buNone/>
            </a:pPr>
            <a:r>
              <a:rPr lang="fr-FR" dirty="0"/>
              <a:t>Le maître ou la maîtresse t’a donné la feuille de l’un de tes camarades.</a:t>
            </a:r>
          </a:p>
          <a:p>
            <a:pPr marL="0" indent="0">
              <a:buNone/>
            </a:pPr>
            <a:r>
              <a:rPr lang="fr-FR" dirty="0"/>
              <a:t>Corrige sa copie avec un stylo </a:t>
            </a:r>
            <a:r>
              <a:rPr lang="fr-FR" dirty="0">
                <a:solidFill>
                  <a:srgbClr val="00B050"/>
                </a:solidFill>
              </a:rPr>
              <a:t>vert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98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143500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016" y="395799"/>
            <a:ext cx="8856984" cy="13324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7200" dirty="0"/>
              <a:t>CORRECTION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n°1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A vélo, peux-tu rouler sur le trottoir ?</a:t>
            </a:r>
          </a:p>
          <a:p>
            <a:pPr marL="0" indent="0" algn="ctr">
              <a:buNone/>
            </a:pPr>
            <a:endParaRPr lang="fr-FR" sz="3600" b="1" dirty="0"/>
          </a:p>
          <a:p>
            <a:pPr marL="457200" indent="-457200">
              <a:buAutoNum type="alphaLcPeriod"/>
            </a:pPr>
            <a:r>
              <a:rPr lang="fr-FR" sz="3200" dirty="0">
                <a:solidFill>
                  <a:srgbClr val="FF0000"/>
                </a:solidFill>
              </a:rPr>
              <a:t>Oui</a:t>
            </a:r>
          </a:p>
          <a:p>
            <a:pPr marL="457200" indent="-457200">
              <a:buAutoNum type="alphaLcPeriod"/>
            </a:pPr>
            <a:r>
              <a:rPr lang="fr-FR" sz="3200" dirty="0">
                <a:solidFill>
                  <a:srgbClr val="00B050"/>
                </a:solidFill>
              </a:rPr>
              <a:t>Non, à partir de 8 ans tu dois rouler sur la route s’il n’y a pas de piste cyclable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22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n°2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4176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b="1" dirty="0"/>
              <a:t>Quels équipements dois-tu obligatoirement porter pour rouler la nuit ?</a:t>
            </a:r>
          </a:p>
          <a:p>
            <a:pPr marL="0" indent="0" algn="ctr">
              <a:buNone/>
            </a:pPr>
            <a:endParaRPr lang="fr-FR" sz="3200" b="1" dirty="0"/>
          </a:p>
          <a:p>
            <a:pPr marL="514350" indent="-514350">
              <a:buAutoNum type="alphaLcPeriod"/>
            </a:pPr>
            <a:r>
              <a:rPr lang="fr-FR" sz="3200" dirty="0">
                <a:solidFill>
                  <a:srgbClr val="00B050"/>
                </a:solidFill>
              </a:rPr>
              <a:t>Un gilet jaune	b. Un casque</a:t>
            </a:r>
          </a:p>
          <a:p>
            <a:pPr marL="0" indent="0">
              <a:buNone/>
            </a:pPr>
            <a:r>
              <a:rPr lang="fr-FR" sz="3200" dirty="0">
                <a:solidFill>
                  <a:srgbClr val="00B050"/>
                </a:solidFill>
              </a:rPr>
              <a:t>c. Une lampe	</a:t>
            </a:r>
            <a:r>
              <a:rPr lang="fr-FR" sz="3200" dirty="0"/>
              <a:t>	</a:t>
            </a:r>
            <a:r>
              <a:rPr lang="fr-FR" sz="3200" dirty="0">
                <a:solidFill>
                  <a:srgbClr val="FF0000"/>
                </a:solidFill>
              </a:rPr>
              <a:t>d. Des gants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78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n°3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b="1" dirty="0"/>
              <a:t>Comment dit-on aux autres qu’on souhaite changer de direction ?</a:t>
            </a:r>
          </a:p>
          <a:p>
            <a:pPr marL="0" indent="0" algn="ctr">
              <a:buNone/>
            </a:pPr>
            <a:endParaRPr lang="fr-FR" sz="3200" b="1" dirty="0"/>
          </a:p>
          <a:p>
            <a:pPr marL="514350" indent="-514350">
              <a:buAutoNum type="alphaLcPeriod"/>
            </a:pPr>
            <a:r>
              <a:rPr lang="fr-FR" dirty="0">
                <a:solidFill>
                  <a:srgbClr val="00B050"/>
                </a:solidFill>
              </a:rPr>
              <a:t>En tendant le bras</a:t>
            </a:r>
          </a:p>
          <a:p>
            <a:pPr marL="514350" indent="-514350">
              <a:buAutoNum type="alphaLcPeriod"/>
            </a:pPr>
            <a:r>
              <a:rPr lang="fr-FR" dirty="0">
                <a:solidFill>
                  <a:srgbClr val="FF0000"/>
                </a:solidFill>
              </a:rPr>
              <a:t>En mettant des clignotants</a:t>
            </a:r>
          </a:p>
          <a:p>
            <a:pPr marL="514350" indent="-514350">
              <a:buAutoNum type="alphaLcPeriod"/>
            </a:pPr>
            <a:r>
              <a:rPr lang="fr-FR" dirty="0">
                <a:solidFill>
                  <a:srgbClr val="FF0000"/>
                </a:solidFill>
              </a:rPr>
              <a:t>En criant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87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n°4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Que signifie ce panneau ?</a:t>
            </a:r>
          </a:p>
          <a:p>
            <a:pPr marL="0" indent="0" algn="ctr">
              <a:buNone/>
            </a:pPr>
            <a:endParaRPr lang="fr-FR" sz="3600" b="1" dirty="0"/>
          </a:p>
          <a:p>
            <a:pPr marL="742950" indent="-742950">
              <a:buAutoNum type="alphaLcPeriod"/>
            </a:pPr>
            <a:r>
              <a:rPr lang="fr-FR" sz="3200" dirty="0">
                <a:solidFill>
                  <a:srgbClr val="FF0000"/>
                </a:solidFill>
              </a:rPr>
              <a:t>Stop</a:t>
            </a:r>
          </a:p>
          <a:p>
            <a:pPr marL="742950" indent="-742950">
              <a:buAutoNum type="alphaLcPeriod"/>
            </a:pPr>
            <a:r>
              <a:rPr lang="fr-FR" sz="3200" dirty="0">
                <a:solidFill>
                  <a:srgbClr val="00B050"/>
                </a:solidFill>
              </a:rPr>
              <a:t>Sens interdit</a:t>
            </a:r>
          </a:p>
          <a:p>
            <a:pPr marL="742950" indent="-742950">
              <a:buAutoNum type="alphaLcPeriod"/>
            </a:pPr>
            <a:r>
              <a:rPr lang="fr-FR" sz="3200" dirty="0">
                <a:solidFill>
                  <a:srgbClr val="FF0000"/>
                </a:solidFill>
              </a:rPr>
              <a:t>Danger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37ACCF8-6DB8-4906-8E17-D0FE05C6C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4074000"/>
            <a:ext cx="14763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12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143500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016" y="395799"/>
            <a:ext cx="8856984" cy="13324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7200" dirty="0"/>
              <a:t>TU ES PRÊT ?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47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C98B6CD-5886-48E1-B016-FFB10CE18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488" y="3610749"/>
            <a:ext cx="4572000" cy="331663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n°5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Que fais-tu dans cette situation ?</a:t>
            </a:r>
          </a:p>
          <a:p>
            <a:pPr marL="742950" indent="-742950">
              <a:buAutoNum type="alphaLcPeriod"/>
            </a:pPr>
            <a:r>
              <a:rPr lang="fr-FR" sz="2400" dirty="0">
                <a:solidFill>
                  <a:srgbClr val="00B050"/>
                </a:solidFill>
              </a:rPr>
              <a:t>Tu tournes à droite, car si tu tournes à gauche, tu prendras un sens interdit</a:t>
            </a:r>
          </a:p>
          <a:p>
            <a:pPr marL="742950" indent="-742950">
              <a:buAutoNum type="alphaLcPeriod"/>
            </a:pPr>
            <a:r>
              <a:rPr lang="fr-FR" sz="2400" dirty="0">
                <a:solidFill>
                  <a:srgbClr val="FF0000"/>
                </a:solidFill>
              </a:rPr>
              <a:t>Tu tournes à gauche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88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n°6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Quel est le nom de cette pièce ?</a:t>
            </a:r>
          </a:p>
          <a:p>
            <a:pPr marL="0" indent="0" algn="ctr">
              <a:buNone/>
            </a:pPr>
            <a:endParaRPr lang="fr-FR" sz="3600" dirty="0"/>
          </a:p>
          <a:p>
            <a:pPr marL="742950" indent="-742950">
              <a:buAutoNum type="alphaLcPeriod"/>
            </a:pPr>
            <a:r>
              <a:rPr lang="fr-FR" sz="3200" dirty="0">
                <a:solidFill>
                  <a:srgbClr val="00B050"/>
                </a:solidFill>
              </a:rPr>
              <a:t>Le guidon</a:t>
            </a:r>
          </a:p>
          <a:p>
            <a:pPr marL="742950" indent="-742950">
              <a:buAutoNum type="alphaLcPeriod"/>
            </a:pPr>
            <a:r>
              <a:rPr lang="fr-FR" sz="3200" dirty="0">
                <a:solidFill>
                  <a:srgbClr val="FF0000"/>
                </a:solidFill>
              </a:rPr>
              <a:t>La selle</a:t>
            </a:r>
          </a:p>
          <a:p>
            <a:pPr marL="742950" indent="-742950">
              <a:buAutoNum type="alphaLcPeriod"/>
            </a:pPr>
            <a:r>
              <a:rPr lang="fr-FR" sz="3200" dirty="0">
                <a:solidFill>
                  <a:srgbClr val="FF0000"/>
                </a:solidFill>
              </a:rPr>
              <a:t>La fourche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2BF3AE0-98BF-4A48-A1DF-53070265A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3789040"/>
            <a:ext cx="4536504" cy="206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65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n°7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43225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Quelle est la forme d’un panneau « danger » ?</a:t>
            </a:r>
            <a:endParaRPr lang="fr-FR" sz="3200" b="1" dirty="0"/>
          </a:p>
          <a:p>
            <a:pPr marL="0" indent="0">
              <a:buNone/>
            </a:pPr>
            <a:r>
              <a:rPr lang="fr-FR" sz="3600" dirty="0"/>
              <a:t>	  </a:t>
            </a:r>
            <a:r>
              <a:rPr lang="fr-FR" sz="3600" dirty="0">
                <a:solidFill>
                  <a:srgbClr val="FF0000"/>
                </a:solidFill>
              </a:rPr>
              <a:t>A</a:t>
            </a:r>
            <a:r>
              <a:rPr lang="fr-FR" sz="3600" dirty="0"/>
              <a:t>			  </a:t>
            </a:r>
            <a:r>
              <a:rPr lang="fr-FR" sz="3600" dirty="0">
                <a:solidFill>
                  <a:srgbClr val="00B050"/>
                </a:solidFill>
              </a:rPr>
              <a:t>B</a:t>
            </a:r>
            <a:r>
              <a:rPr lang="fr-FR" sz="3600" dirty="0"/>
              <a:t>			 </a:t>
            </a:r>
            <a:r>
              <a:rPr lang="fr-FR" sz="3600" dirty="0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795E7D2-B9E7-4D92-99B6-8A0A9A521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699" y="4462264"/>
            <a:ext cx="971550" cy="9525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A714F01-DFDB-4FD7-825F-A9ED8936A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904" y="4462264"/>
            <a:ext cx="1028700" cy="9334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691809B-9876-45F1-AA84-0D781B774B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7146" y="4433689"/>
            <a:ext cx="1066800" cy="9620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C24D617-47FD-457B-A0D5-6DD492F36A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9704" y="5520082"/>
            <a:ext cx="1352550" cy="12954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2F1F8DE-3540-4B53-8B94-1C6EF1FB88AB}"/>
              </a:ext>
            </a:extLst>
          </p:cNvPr>
          <p:cNvSpPr txBox="1"/>
          <p:nvPr/>
        </p:nvSpPr>
        <p:spPr>
          <a:xfrm>
            <a:off x="611560" y="5737929"/>
            <a:ext cx="2258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Exemples de panneaux danger: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48E61B0-1651-4519-891C-2C04CF3CA5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5996" y="5485566"/>
            <a:ext cx="1371600" cy="126682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4EA0466-B27A-4E62-96A5-6EED61092D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0921" y="5532514"/>
            <a:ext cx="134302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73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n°8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Où se trouve le « catadioptre » ?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  <p:pic>
        <p:nvPicPr>
          <p:cNvPr id="4" name="Image 3" descr="Une image contenant vélo, air, assis, garé&#10;&#10;Description générée automatiquement">
            <a:extLst>
              <a:ext uri="{FF2B5EF4-FFF2-40B4-BE49-F238E27FC236}">
                <a16:creationId xmlns:a16="http://schemas.microsoft.com/office/drawing/2014/main" id="{E682CA0C-C012-47A3-A024-EB462EDA83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7" b="20189"/>
          <a:stretch/>
        </p:blipFill>
        <p:spPr>
          <a:xfrm>
            <a:off x="1475656" y="3292947"/>
            <a:ext cx="5080000" cy="3206194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EE402203-ABEC-4B23-8D84-F2B0140B1E9A}"/>
              </a:ext>
            </a:extLst>
          </p:cNvPr>
          <p:cNvCxnSpPr/>
          <p:nvPr/>
        </p:nvCxnSpPr>
        <p:spPr>
          <a:xfrm>
            <a:off x="1115568" y="4437112"/>
            <a:ext cx="1656232" cy="12961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0D46EAD-3734-46B1-83C8-DED975CA12FD}"/>
              </a:ext>
            </a:extLst>
          </p:cNvPr>
          <p:cNvCxnSpPr>
            <a:cxnSpLocks/>
          </p:cNvCxnSpPr>
          <p:nvPr/>
        </p:nvCxnSpPr>
        <p:spPr>
          <a:xfrm flipH="1">
            <a:off x="5353692" y="3501591"/>
            <a:ext cx="1090516" cy="7242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6FD8A1ED-B3F5-4CC6-84DD-DC03B39C5EBF}"/>
              </a:ext>
            </a:extLst>
          </p:cNvPr>
          <p:cNvCxnSpPr>
            <a:cxnSpLocks/>
          </p:cNvCxnSpPr>
          <p:nvPr/>
        </p:nvCxnSpPr>
        <p:spPr>
          <a:xfrm flipH="1">
            <a:off x="4512808" y="4149663"/>
            <a:ext cx="1931400" cy="146777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0E3F027-25F4-47CD-ABEE-3184BF00AD8B}"/>
              </a:ext>
            </a:extLst>
          </p:cNvPr>
          <p:cNvCxnSpPr>
            <a:cxnSpLocks/>
          </p:cNvCxnSpPr>
          <p:nvPr/>
        </p:nvCxnSpPr>
        <p:spPr>
          <a:xfrm>
            <a:off x="2195736" y="3501591"/>
            <a:ext cx="948920" cy="6480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448C0C42-B65A-4C45-8AFF-BCD77AE44DB9}"/>
              </a:ext>
            </a:extLst>
          </p:cNvPr>
          <p:cNvCxnSpPr>
            <a:cxnSpLocks/>
          </p:cNvCxnSpPr>
          <p:nvPr/>
        </p:nvCxnSpPr>
        <p:spPr>
          <a:xfrm flipH="1">
            <a:off x="5776070" y="5139514"/>
            <a:ext cx="1691644" cy="85919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E6A5FE4B-A049-4C0A-8FD8-52D6FABF9365}"/>
              </a:ext>
            </a:extLst>
          </p:cNvPr>
          <p:cNvSpPr/>
          <p:nvPr/>
        </p:nvSpPr>
        <p:spPr>
          <a:xfrm>
            <a:off x="1835696" y="3274176"/>
            <a:ext cx="360040" cy="36858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A5E42A1-FD13-4EE4-97D1-67D83C755BAE}"/>
              </a:ext>
            </a:extLst>
          </p:cNvPr>
          <p:cNvSpPr txBox="1"/>
          <p:nvPr/>
        </p:nvSpPr>
        <p:spPr>
          <a:xfrm>
            <a:off x="1856214" y="327417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C8AE61E-1262-43F5-95A8-195D50D9D5A0}"/>
              </a:ext>
            </a:extLst>
          </p:cNvPr>
          <p:cNvSpPr/>
          <p:nvPr/>
        </p:nvSpPr>
        <p:spPr>
          <a:xfrm>
            <a:off x="7493276" y="4896790"/>
            <a:ext cx="360040" cy="36858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A92488AB-9BF0-4863-AA85-73017E58085E}"/>
              </a:ext>
            </a:extLst>
          </p:cNvPr>
          <p:cNvSpPr/>
          <p:nvPr/>
        </p:nvSpPr>
        <p:spPr>
          <a:xfrm>
            <a:off x="6441872" y="3884467"/>
            <a:ext cx="360040" cy="36858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37F43724-887C-4B86-B16C-1E60CA311326}"/>
              </a:ext>
            </a:extLst>
          </p:cNvPr>
          <p:cNvSpPr/>
          <p:nvPr/>
        </p:nvSpPr>
        <p:spPr>
          <a:xfrm>
            <a:off x="6430120" y="3298605"/>
            <a:ext cx="360040" cy="36858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E061904-5AF3-409E-93EB-F8D12A8C57B3}"/>
              </a:ext>
            </a:extLst>
          </p:cNvPr>
          <p:cNvSpPr/>
          <p:nvPr/>
        </p:nvSpPr>
        <p:spPr>
          <a:xfrm>
            <a:off x="755528" y="4225863"/>
            <a:ext cx="360040" cy="36858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3B0E15D-2432-44BD-9DC6-04AE3322A752}"/>
              </a:ext>
            </a:extLst>
          </p:cNvPr>
          <p:cNvSpPr txBox="1"/>
          <p:nvPr/>
        </p:nvSpPr>
        <p:spPr>
          <a:xfrm>
            <a:off x="6464416" y="390509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C9EEC96-2AE8-4302-96B2-B639635DB5B7}"/>
              </a:ext>
            </a:extLst>
          </p:cNvPr>
          <p:cNvSpPr txBox="1"/>
          <p:nvPr/>
        </p:nvSpPr>
        <p:spPr>
          <a:xfrm>
            <a:off x="6445216" y="330732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A3F7809-E438-45E9-BA9D-3B13691D89DC}"/>
              </a:ext>
            </a:extLst>
          </p:cNvPr>
          <p:cNvSpPr txBox="1"/>
          <p:nvPr/>
        </p:nvSpPr>
        <p:spPr>
          <a:xfrm>
            <a:off x="7499263" y="489604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4081D2C-61C6-4CEB-A1D2-148A5BDED88F}"/>
              </a:ext>
            </a:extLst>
          </p:cNvPr>
          <p:cNvSpPr txBox="1"/>
          <p:nvPr/>
        </p:nvSpPr>
        <p:spPr>
          <a:xfrm>
            <a:off x="760972" y="422586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72958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n°9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3362" y="2096478"/>
            <a:ext cx="2268252" cy="45615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dirty="0"/>
              <a:t>Relie chaque photo au descriptif</a:t>
            </a:r>
          </a:p>
          <a:p>
            <a:pPr marL="0" indent="0">
              <a:buNone/>
            </a:pPr>
            <a:endParaRPr lang="fr-FR" sz="3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C2321CD-F8FC-4371-A866-8B0702C1EA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6864" y1="63863" x2="16864" y2="63863"/>
                        <a14:foregroundMark x1="25148" y1="66667" x2="25148" y2="66667"/>
                        <a14:foregroundMark x1="37870" y1="60125" x2="37870" y2="60125"/>
                        <a14:foregroundMark x1="42899" y1="73209" x2="42899" y2="73209"/>
                        <a14:foregroundMark x1="52367" y1="66667" x2="52367" y2="66667"/>
                        <a14:foregroundMark x1="53550" y1="61994" x2="53550" y2="61994"/>
                        <a14:foregroundMark x1="51775" y1="73209" x2="51775" y2="73209"/>
                        <a14:foregroundMark x1="72485" y1="67290" x2="72485" y2="67290"/>
                        <a14:foregroundMark x1="82840" y1="59502" x2="82840" y2="59502"/>
                        <a14:foregroundMark x1="76331" y1="59502" x2="76331" y2="59502"/>
                        <a14:foregroundMark x1="76331" y1="59502" x2="66864" y2="83489"/>
                        <a14:foregroundMark x1="51183" y1="69470" x2="51183" y2="65421"/>
                        <a14:foregroundMark x1="25148" y1="82555" x2="59467" y2="85981"/>
                        <a14:foregroundMark x1="59467" y1="85981" x2="25740" y2="81620"/>
                        <a14:foregroundMark x1="25740" y1="81620" x2="48521" y2="82555"/>
                        <a14:foregroundMark x1="26923" y1="43925" x2="26923" y2="43925"/>
                        <a14:foregroundMark x1="30178" y1="41433" x2="17456" y2="39875"/>
                        <a14:foregroundMark x1="36686" y1="22118" x2="31361" y2="19938"/>
                        <a14:foregroundMark x1="34615" y1="28037" x2="34615" y2="28037"/>
                        <a14:foregroundMark x1="31361" y1="36137" x2="59467" y2="12773"/>
                        <a14:foregroundMark x1="59467" y1="12773" x2="42899" y2="42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060" y="5546553"/>
            <a:ext cx="1402956" cy="133241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68AAF74-EA7E-48A2-93B1-90F83BB79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6654" y="1765461"/>
            <a:ext cx="1486277" cy="214610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C3EF57E-267B-4FAA-9198-93DCC363B7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9805" y="1933965"/>
            <a:ext cx="2298465" cy="166521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BFEB633-E6DB-45BC-AB99-50FD6866C0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896" y="4085931"/>
            <a:ext cx="1685156" cy="212683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B2ECCE5-70BD-4C5A-A7ED-316B0E33A7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8233" y="4021612"/>
            <a:ext cx="1671651" cy="222133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B5FFEA2-5C5F-4DC4-9ECD-605A2B5C3B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3841" y="4021612"/>
            <a:ext cx="2464955" cy="188295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C048427-7B9B-4462-98A8-A7B59D7E35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2351" y="3331784"/>
            <a:ext cx="2164707" cy="666964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3121EC9C-9C6A-4E23-B060-83A46F984DFC}"/>
              </a:ext>
            </a:extLst>
          </p:cNvPr>
          <p:cNvSpPr txBox="1"/>
          <p:nvPr/>
        </p:nvSpPr>
        <p:spPr>
          <a:xfrm>
            <a:off x="1654795" y="3480600"/>
            <a:ext cx="35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E2AA363-D5BA-4159-9E80-CFDCFB154B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8583" y="5822698"/>
            <a:ext cx="2614994" cy="79346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997E33A8-261D-40B8-B05A-30C01188B6C5}"/>
              </a:ext>
            </a:extLst>
          </p:cNvPr>
          <p:cNvSpPr txBox="1"/>
          <p:nvPr/>
        </p:nvSpPr>
        <p:spPr>
          <a:xfrm>
            <a:off x="2962834" y="6023538"/>
            <a:ext cx="35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2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9BD0883-335E-43C4-925A-36A6A60885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79805" y="3375579"/>
            <a:ext cx="2567621" cy="617617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072C443-6F99-4CBB-8477-989846C9D313}"/>
              </a:ext>
            </a:extLst>
          </p:cNvPr>
          <p:cNvSpPr txBox="1"/>
          <p:nvPr/>
        </p:nvSpPr>
        <p:spPr>
          <a:xfrm>
            <a:off x="5679805" y="3480600"/>
            <a:ext cx="35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3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2E66430-6693-479B-854E-B441C97FF3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42" y="5798322"/>
            <a:ext cx="2717362" cy="775391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4999E2C-F77B-458C-9600-16D37A151634}"/>
              </a:ext>
            </a:extLst>
          </p:cNvPr>
          <p:cNvSpPr txBox="1"/>
          <p:nvPr/>
        </p:nvSpPr>
        <p:spPr>
          <a:xfrm>
            <a:off x="173291" y="6001351"/>
            <a:ext cx="35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4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B03F731-39AD-478B-A7EB-E2D05DFDD1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73577" y="5844027"/>
            <a:ext cx="2572932" cy="771179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43FC5EF6-0EF1-43AD-BF24-797D11ECF3CC}"/>
              </a:ext>
            </a:extLst>
          </p:cNvPr>
          <p:cNvSpPr txBox="1"/>
          <p:nvPr/>
        </p:nvSpPr>
        <p:spPr>
          <a:xfrm>
            <a:off x="5545767" y="6023346"/>
            <a:ext cx="35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227095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n°10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520863"/>
            <a:ext cx="1402956" cy="1332417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3200" b="1" dirty="0"/>
              <a:t>Le feu est orange.</a:t>
            </a:r>
          </a:p>
          <a:p>
            <a:pPr marL="0" indent="0" algn="ctr">
              <a:buNone/>
            </a:pPr>
            <a:r>
              <a:rPr lang="fr-FR" sz="3200" b="1" dirty="0"/>
              <a:t>Que fais-tu dans cette situation ?</a:t>
            </a:r>
          </a:p>
          <a:p>
            <a:pPr marL="0" indent="0">
              <a:buNone/>
            </a:pPr>
            <a:endParaRPr lang="fr-FR" sz="3600" b="1" dirty="0"/>
          </a:p>
          <a:p>
            <a:pPr marL="742950" indent="-742950">
              <a:buAutoNum type="alphaLcPeriod"/>
            </a:pPr>
            <a:r>
              <a:rPr lang="fr-FR" sz="3600" dirty="0">
                <a:solidFill>
                  <a:srgbClr val="FF0000"/>
                </a:solidFill>
              </a:rPr>
              <a:t>Tu passes</a:t>
            </a:r>
          </a:p>
          <a:p>
            <a:pPr marL="742950" indent="-742950">
              <a:buAutoNum type="alphaLcPeriod"/>
            </a:pPr>
            <a:r>
              <a:rPr lang="fr-FR" sz="3600" dirty="0">
                <a:solidFill>
                  <a:srgbClr val="00B050"/>
                </a:solidFill>
              </a:rPr>
              <a:t>Tu t’arrêtes. Tu commences par ralentir car, le feu va bientôt passer au rouge.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139BC13-B529-49B8-8B6B-F643C059E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4" y="3104465"/>
            <a:ext cx="729425" cy="184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280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Question n°11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Que signifie ce panneau ?</a:t>
            </a:r>
          </a:p>
          <a:p>
            <a:pPr marL="0" indent="0">
              <a:buNone/>
            </a:pPr>
            <a:endParaRPr lang="fr-FR" sz="3600" dirty="0"/>
          </a:p>
          <a:p>
            <a:pPr marL="742950" indent="-742950">
              <a:buAutoNum type="alphaLcPeriod"/>
            </a:pPr>
            <a:r>
              <a:rPr lang="fr-FR" sz="3200" dirty="0">
                <a:solidFill>
                  <a:srgbClr val="FF0000"/>
                </a:solidFill>
              </a:rPr>
              <a:t>Priorité à droite</a:t>
            </a:r>
          </a:p>
          <a:p>
            <a:pPr marL="742950" indent="-742950">
              <a:buAutoNum type="alphaLcPeriod"/>
            </a:pPr>
            <a:r>
              <a:rPr lang="fr-FR" sz="3200" dirty="0">
                <a:solidFill>
                  <a:srgbClr val="00B050"/>
                </a:solidFill>
              </a:rPr>
              <a:t>Cédez le passage aux autres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5CDECE8-698F-4EF5-8BD3-188A1DBC1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032" y="3861048"/>
            <a:ext cx="144780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90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n°12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Quel est le nom de cette pièce ?</a:t>
            </a:r>
          </a:p>
          <a:p>
            <a:pPr marL="0" indent="0" algn="ctr">
              <a:buNone/>
            </a:pPr>
            <a:endParaRPr lang="fr-FR" sz="3600" b="1" dirty="0"/>
          </a:p>
          <a:p>
            <a:pPr marL="742950" indent="-742950">
              <a:buAutoNum type="alphaLcPeriod"/>
            </a:pPr>
            <a:r>
              <a:rPr lang="fr-FR" sz="3200" dirty="0">
                <a:solidFill>
                  <a:srgbClr val="00B050"/>
                </a:solidFill>
              </a:rPr>
              <a:t>Rayon</a:t>
            </a:r>
          </a:p>
          <a:p>
            <a:pPr marL="742950" indent="-742950">
              <a:buAutoNum type="alphaLcPeriod"/>
            </a:pPr>
            <a:r>
              <a:rPr lang="fr-FR" sz="3200" dirty="0">
                <a:solidFill>
                  <a:srgbClr val="FF0000"/>
                </a:solidFill>
              </a:rPr>
              <a:t>Chaîne</a:t>
            </a:r>
          </a:p>
          <a:p>
            <a:pPr marL="742950" indent="-742950">
              <a:buAutoNum type="alphaLcPeriod"/>
            </a:pPr>
            <a:r>
              <a:rPr lang="fr-FR" sz="3200" dirty="0">
                <a:solidFill>
                  <a:srgbClr val="FF0000"/>
                </a:solidFill>
              </a:rPr>
              <a:t>Pédale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  <p:pic>
        <p:nvPicPr>
          <p:cNvPr id="4" name="Image 3" descr="Une image contenant vélo, roue, homme&#10;&#10;Description générée automatiquement">
            <a:extLst>
              <a:ext uri="{FF2B5EF4-FFF2-40B4-BE49-F238E27FC236}">
                <a16:creationId xmlns:a16="http://schemas.microsoft.com/office/drawing/2014/main" id="{46D2DEA3-388A-4BDB-9806-CC84E8325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3834016"/>
            <a:ext cx="2860301" cy="189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540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n°13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b="1" dirty="0"/>
              <a:t>Quels sont les éléments indispensables à ta sécurité  ?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FF0000"/>
                </a:solidFill>
              </a:rPr>
              <a:t>a. La selle</a:t>
            </a:r>
            <a:r>
              <a:rPr lang="fr-FR" sz="2400" dirty="0">
                <a:solidFill>
                  <a:srgbClr val="00B050"/>
                </a:solidFill>
              </a:rPr>
              <a:t>	</a:t>
            </a:r>
            <a:r>
              <a:rPr lang="fr-FR" sz="2400" dirty="0"/>
              <a:t>	</a:t>
            </a:r>
            <a:r>
              <a:rPr lang="fr-FR" sz="2400" dirty="0">
                <a:solidFill>
                  <a:srgbClr val="00B050"/>
                </a:solidFill>
              </a:rPr>
              <a:t>b. La sonnette</a:t>
            </a:r>
            <a:r>
              <a:rPr lang="fr-FR" sz="2400" dirty="0"/>
              <a:t>	</a:t>
            </a:r>
            <a:r>
              <a:rPr lang="fr-FR" sz="2400" dirty="0">
                <a:solidFill>
                  <a:srgbClr val="FF0000"/>
                </a:solidFill>
              </a:rPr>
              <a:t>c. Les pédales</a:t>
            </a:r>
            <a:r>
              <a:rPr lang="fr-FR" sz="2400" dirty="0"/>
              <a:t>	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B050"/>
                </a:solidFill>
              </a:rPr>
              <a:t>d. Les freins		e. Catadioptre</a:t>
            </a:r>
            <a:r>
              <a:rPr lang="fr-FR" sz="2400" dirty="0"/>
              <a:t>	</a:t>
            </a:r>
            <a:r>
              <a:rPr lang="fr-FR" sz="2400" dirty="0">
                <a:solidFill>
                  <a:srgbClr val="FF0000"/>
                </a:solidFill>
              </a:rPr>
              <a:t>f. Le guidon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FF0000"/>
                </a:solidFill>
              </a:rPr>
              <a:t>g. Le cadre		</a:t>
            </a:r>
            <a:r>
              <a:rPr lang="fr-FR" sz="2400" dirty="0">
                <a:solidFill>
                  <a:srgbClr val="00B050"/>
                </a:solidFill>
              </a:rPr>
              <a:t>h. Le casque	</a:t>
            </a:r>
            <a:r>
              <a:rPr lang="fr-FR" sz="2400" dirty="0"/>
              <a:t>	</a:t>
            </a:r>
            <a:r>
              <a:rPr lang="fr-FR" sz="2400" dirty="0">
                <a:solidFill>
                  <a:srgbClr val="00B050"/>
                </a:solidFill>
              </a:rPr>
              <a:t>i. Eclairage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577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n°14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Que signifie ce panneau ?</a:t>
            </a:r>
          </a:p>
          <a:p>
            <a:pPr marL="0" indent="0">
              <a:buNone/>
            </a:pPr>
            <a:endParaRPr lang="fr-FR" sz="3600" dirty="0"/>
          </a:p>
          <a:p>
            <a:pPr marL="742950" indent="-742950">
              <a:buAutoNum type="alphaLcPeriod"/>
            </a:pPr>
            <a:r>
              <a:rPr lang="fr-FR" dirty="0">
                <a:solidFill>
                  <a:srgbClr val="FF0000"/>
                </a:solidFill>
              </a:rPr>
              <a:t>Attention, passage de vélo</a:t>
            </a:r>
          </a:p>
          <a:p>
            <a:pPr marL="742950" indent="-742950">
              <a:buAutoNum type="alphaLcPeriod"/>
            </a:pPr>
            <a:r>
              <a:rPr lang="fr-FR" dirty="0">
                <a:solidFill>
                  <a:srgbClr val="FF0000"/>
                </a:solidFill>
              </a:rPr>
              <a:t>Piste cyclable interdite</a:t>
            </a:r>
          </a:p>
          <a:p>
            <a:pPr marL="742950" indent="-742950">
              <a:buAutoNum type="alphaLcPeriod"/>
            </a:pPr>
            <a:r>
              <a:rPr lang="fr-FR" dirty="0">
                <a:solidFill>
                  <a:srgbClr val="00B050"/>
                </a:solidFill>
              </a:rPr>
              <a:t>Piste cyclable obligatoire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713A363-E848-4392-8DB9-CA0923B50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4051635"/>
            <a:ext cx="141922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78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n°1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A vélo, peux-tu rouler sur le trottoir ?</a:t>
            </a:r>
          </a:p>
          <a:p>
            <a:pPr marL="0" indent="0" algn="ctr">
              <a:buNone/>
            </a:pPr>
            <a:endParaRPr lang="fr-FR" sz="3600" b="1" dirty="0"/>
          </a:p>
          <a:p>
            <a:pPr marL="457200" indent="-457200">
              <a:buAutoNum type="alphaLcPeriod"/>
            </a:pPr>
            <a:r>
              <a:rPr lang="fr-FR" sz="3600" dirty="0"/>
              <a:t>Oui</a:t>
            </a:r>
          </a:p>
          <a:p>
            <a:pPr marL="457200" indent="-457200">
              <a:buAutoNum type="alphaLcPeriod"/>
            </a:pPr>
            <a:r>
              <a:rPr lang="fr-FR" sz="3600" dirty="0"/>
              <a:t>Non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428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n°15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Quelle route dois-tu privilégier lors d’une promenade à vélo en ville?</a:t>
            </a:r>
          </a:p>
          <a:p>
            <a:pPr marL="0" indent="0" algn="ctr">
              <a:buNone/>
            </a:pPr>
            <a:endParaRPr lang="fr-FR" sz="3600" b="1" dirty="0"/>
          </a:p>
          <a:p>
            <a:pPr marL="742950" indent="-742950">
              <a:buAutoNum type="alphaLcPeriod"/>
            </a:pPr>
            <a:r>
              <a:rPr lang="fr-FR" sz="3600" dirty="0">
                <a:solidFill>
                  <a:srgbClr val="FF0000"/>
                </a:solidFill>
              </a:rPr>
              <a:t>La route</a:t>
            </a:r>
          </a:p>
          <a:p>
            <a:pPr marL="742950" indent="-742950">
              <a:buAutoNum type="alphaLcPeriod"/>
            </a:pPr>
            <a:r>
              <a:rPr lang="fr-FR" sz="3600">
                <a:solidFill>
                  <a:srgbClr val="00B050"/>
                </a:solidFill>
              </a:rPr>
              <a:t>La </a:t>
            </a:r>
            <a:r>
              <a:rPr lang="fr-FR" sz="3600" dirty="0">
                <a:solidFill>
                  <a:srgbClr val="00B050"/>
                </a:solidFill>
              </a:rPr>
              <a:t>piste cyclable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763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n°16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Quelle est la distance de sécurité entre deux vélos ?</a:t>
            </a:r>
          </a:p>
          <a:p>
            <a:pPr marL="742950" indent="-742950">
              <a:buAutoNum type="alphaLcPeriod"/>
            </a:pPr>
            <a:r>
              <a:rPr lang="fr-FR" sz="3600" dirty="0">
                <a:solidFill>
                  <a:srgbClr val="00B050"/>
                </a:solidFill>
              </a:rPr>
              <a:t>1m</a:t>
            </a:r>
          </a:p>
          <a:p>
            <a:pPr marL="742950" indent="-742950">
              <a:buAutoNum type="alphaLcPeriod"/>
            </a:pPr>
            <a:r>
              <a:rPr lang="fr-FR" sz="3600" dirty="0">
                <a:solidFill>
                  <a:srgbClr val="FF0000"/>
                </a:solidFill>
              </a:rPr>
              <a:t>2m</a:t>
            </a:r>
          </a:p>
          <a:p>
            <a:pPr marL="742950" indent="-742950">
              <a:buAutoNum type="alphaLcPeriod"/>
            </a:pPr>
            <a:r>
              <a:rPr lang="fr-FR" sz="3600" dirty="0">
                <a:solidFill>
                  <a:srgbClr val="FF0000"/>
                </a:solidFill>
              </a:rPr>
              <a:t>3m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670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n°17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Que signifie ce panneau ?</a:t>
            </a:r>
          </a:p>
          <a:p>
            <a:pPr marL="0" indent="0">
              <a:buNone/>
            </a:pPr>
            <a:endParaRPr lang="fr-FR" sz="3600" dirty="0"/>
          </a:p>
          <a:p>
            <a:pPr marL="742950" indent="-742950">
              <a:buAutoNum type="alphaLcPeriod"/>
            </a:pPr>
            <a:r>
              <a:rPr lang="fr-FR" sz="3200" dirty="0">
                <a:solidFill>
                  <a:srgbClr val="FF0000"/>
                </a:solidFill>
              </a:rPr>
              <a:t>Faire demi-tour</a:t>
            </a:r>
          </a:p>
          <a:p>
            <a:pPr marL="742950" indent="-742950">
              <a:buAutoNum type="alphaLcPeriod"/>
            </a:pPr>
            <a:r>
              <a:rPr lang="fr-FR" sz="3200" dirty="0">
                <a:solidFill>
                  <a:srgbClr val="00B050"/>
                </a:solidFill>
              </a:rPr>
              <a:t>Attention, rond-point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D5F4FEC-EAA2-438E-97CD-05A5E20E0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170" y="3861048"/>
            <a:ext cx="13620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240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n°18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b="1" dirty="0"/>
              <a:t>Avant une randonnée à vélo, l’enseignant attribue une place à chaque élève. Durant la randonnée, peux-tu changer de place quand tu le souhaites ?</a:t>
            </a:r>
          </a:p>
          <a:p>
            <a:pPr marL="0" indent="0" algn="ctr">
              <a:buNone/>
            </a:pPr>
            <a:endParaRPr lang="fr-FR" b="1" dirty="0"/>
          </a:p>
          <a:p>
            <a:pPr marL="514350" indent="-514350">
              <a:buAutoNum type="alphaLcPeriod"/>
            </a:pPr>
            <a:r>
              <a:rPr lang="fr-FR" dirty="0">
                <a:solidFill>
                  <a:srgbClr val="FF0000"/>
                </a:solidFill>
              </a:rPr>
              <a:t>Oui</a:t>
            </a:r>
          </a:p>
          <a:p>
            <a:pPr marL="514350" indent="-514350">
              <a:buAutoNum type="alphaLcPeriod"/>
            </a:pPr>
            <a:r>
              <a:rPr lang="fr-FR" dirty="0">
                <a:solidFill>
                  <a:srgbClr val="00B050"/>
                </a:solidFill>
              </a:rPr>
              <a:t>Non, tu dois rester à ta place par mesure de sécurité. C’est uniquement l’adulte qui peut te donner l’autorisation.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808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n°19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b="1" dirty="0"/>
              <a:t>Comment savoir si la selle est à la bonne hauteur ? Quand je m’assois sur la selle, je dois…</a:t>
            </a:r>
          </a:p>
          <a:p>
            <a:pPr marL="742950" indent="-742950">
              <a:buAutoNum type="alphaLcPeriod"/>
            </a:pPr>
            <a:r>
              <a:rPr lang="fr-FR" sz="3200" dirty="0">
                <a:solidFill>
                  <a:srgbClr val="FF0000"/>
                </a:solidFill>
              </a:rPr>
              <a:t>Avoir le pied à plat sur le sol</a:t>
            </a:r>
          </a:p>
          <a:p>
            <a:pPr marL="742950" indent="-742950">
              <a:buAutoNum type="alphaLcPeriod"/>
            </a:pPr>
            <a:r>
              <a:rPr lang="fr-FR" sz="3200" dirty="0">
                <a:solidFill>
                  <a:srgbClr val="00B050"/>
                </a:solidFill>
              </a:rPr>
              <a:t>Être sur la pointe des pieds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025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n°20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2587819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Quels sont les éléments à vérifier avant d’utiliser un vélo ?</a:t>
            </a:r>
          </a:p>
          <a:p>
            <a:pPr marL="457200" indent="-457200">
              <a:buFont typeface="+mj-lt"/>
              <a:buAutoNum type="alphaLcPeriod"/>
            </a:pPr>
            <a:r>
              <a:rPr lang="fr-FR" sz="2400" dirty="0">
                <a:solidFill>
                  <a:srgbClr val="00B050"/>
                </a:solidFill>
              </a:rPr>
              <a:t>Les freins			e. Serrage et réglage de la selle</a:t>
            </a:r>
          </a:p>
          <a:p>
            <a:pPr marL="457200" indent="-457200">
              <a:buFont typeface="+mj-lt"/>
              <a:buAutoNum type="alphaLcPeriod"/>
            </a:pPr>
            <a:r>
              <a:rPr lang="fr-FR" sz="2400" dirty="0">
                <a:solidFill>
                  <a:srgbClr val="FF0000"/>
                </a:solidFill>
              </a:rPr>
              <a:t>Etat du garde-boue</a:t>
            </a:r>
            <a:r>
              <a:rPr lang="fr-FR" sz="2400" dirty="0"/>
              <a:t>	</a:t>
            </a:r>
            <a:r>
              <a:rPr lang="fr-FR" sz="2400" dirty="0">
                <a:solidFill>
                  <a:srgbClr val="FF0000"/>
                </a:solidFill>
              </a:rPr>
              <a:t>f. Propreté du vélo</a:t>
            </a:r>
          </a:p>
          <a:p>
            <a:pPr marL="457200" indent="-457200">
              <a:buFont typeface="+mj-lt"/>
              <a:buAutoNum type="alphaLcPeriod"/>
            </a:pPr>
            <a:r>
              <a:rPr lang="fr-FR" sz="2400" dirty="0">
                <a:solidFill>
                  <a:srgbClr val="00B050"/>
                </a:solidFill>
              </a:rPr>
              <a:t>Pression des pneus 	g. Serrage des roues</a:t>
            </a:r>
          </a:p>
          <a:p>
            <a:pPr marL="457200" indent="-457200">
              <a:buFont typeface="+mj-lt"/>
              <a:buAutoNum type="alphaLcPeriod"/>
            </a:pPr>
            <a:r>
              <a:rPr lang="fr-FR" sz="2400" dirty="0">
                <a:solidFill>
                  <a:srgbClr val="FF0000"/>
                </a:solidFill>
              </a:rPr>
              <a:t>Réglage du compteur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624" y="5525583"/>
            <a:ext cx="1402956" cy="13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58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n°2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4176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b="1" dirty="0"/>
              <a:t>Quels équipements dois-tu obligatoirement porter pour rouler la nuit ?</a:t>
            </a:r>
          </a:p>
          <a:p>
            <a:pPr marL="0" indent="0" algn="ctr">
              <a:buNone/>
            </a:pPr>
            <a:endParaRPr lang="fr-FR" sz="3200" b="1" dirty="0"/>
          </a:p>
          <a:p>
            <a:pPr marL="514350" indent="-514350">
              <a:buAutoNum type="alphaLcPeriod"/>
            </a:pPr>
            <a:r>
              <a:rPr lang="fr-FR" sz="3200" dirty="0"/>
              <a:t>Un gilet jaune	b. Un casque</a:t>
            </a:r>
          </a:p>
          <a:p>
            <a:pPr marL="0" indent="0">
              <a:buNone/>
            </a:pPr>
            <a:r>
              <a:rPr lang="fr-FR" sz="3200" dirty="0"/>
              <a:t>c. Une lampe		d. Des gants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30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n°3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b="1" dirty="0"/>
              <a:t>Comment dit-on aux autres qu’on souhaite changer de direction ?</a:t>
            </a:r>
          </a:p>
          <a:p>
            <a:pPr marL="0" indent="0" algn="ctr">
              <a:buNone/>
            </a:pPr>
            <a:endParaRPr lang="fr-FR" sz="3200" b="1" dirty="0"/>
          </a:p>
          <a:p>
            <a:pPr marL="514350" indent="-514350">
              <a:buAutoNum type="alphaLcPeriod"/>
            </a:pPr>
            <a:r>
              <a:rPr lang="fr-FR" dirty="0"/>
              <a:t>En tendant le bras</a:t>
            </a:r>
          </a:p>
          <a:p>
            <a:pPr marL="514350" indent="-514350">
              <a:buAutoNum type="alphaLcPeriod"/>
            </a:pPr>
            <a:r>
              <a:rPr lang="fr-FR" dirty="0"/>
              <a:t>En mettant des clignotants</a:t>
            </a:r>
          </a:p>
          <a:p>
            <a:pPr marL="514350" indent="-514350">
              <a:buAutoNum type="alphaLcPeriod"/>
            </a:pPr>
            <a:r>
              <a:rPr lang="fr-FR" dirty="0"/>
              <a:t>En criant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81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n°4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Que signifie ce panneau ?</a:t>
            </a:r>
          </a:p>
          <a:p>
            <a:pPr marL="0" indent="0" algn="ctr">
              <a:buNone/>
            </a:pPr>
            <a:endParaRPr lang="fr-FR" sz="3600" b="1" dirty="0"/>
          </a:p>
          <a:p>
            <a:pPr marL="742950" indent="-742950">
              <a:buAutoNum type="alphaLcPeriod"/>
            </a:pPr>
            <a:r>
              <a:rPr lang="fr-FR" sz="3200" dirty="0"/>
              <a:t>Stop</a:t>
            </a:r>
          </a:p>
          <a:p>
            <a:pPr marL="742950" indent="-742950">
              <a:buAutoNum type="alphaLcPeriod"/>
            </a:pPr>
            <a:r>
              <a:rPr lang="fr-FR" sz="3200" dirty="0"/>
              <a:t>Sens interdit</a:t>
            </a:r>
          </a:p>
          <a:p>
            <a:pPr marL="742950" indent="-742950">
              <a:buAutoNum type="alphaLcPeriod"/>
            </a:pPr>
            <a:r>
              <a:rPr lang="fr-FR" sz="3200" dirty="0"/>
              <a:t>Danger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37ACCF8-6DB8-4906-8E17-D0FE05C6C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4074000"/>
            <a:ext cx="14763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27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2DECD22-76CC-4891-B22D-55D3D63AD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54" y="3043012"/>
            <a:ext cx="4767235" cy="345826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n°5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Que fais-tu dans cette situation ?</a:t>
            </a:r>
          </a:p>
          <a:p>
            <a:pPr marL="0" indent="0" algn="ctr">
              <a:buNone/>
            </a:pPr>
            <a:endParaRPr lang="fr-FR" sz="3600" b="1" dirty="0"/>
          </a:p>
          <a:p>
            <a:pPr marL="742950" indent="-742950">
              <a:buAutoNum type="alphaLcPeriod"/>
            </a:pPr>
            <a:r>
              <a:rPr lang="fr-FR" dirty="0"/>
              <a:t>Tu tournes à droite</a:t>
            </a:r>
          </a:p>
          <a:p>
            <a:pPr marL="742950" indent="-742950">
              <a:buAutoNum type="alphaLcPeriod"/>
            </a:pPr>
            <a:r>
              <a:rPr lang="fr-FR" dirty="0"/>
              <a:t>Tu tournes à gauche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17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946C-9D71-4247-A5AA-8008B5EE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n°6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CB817-FFCD-46C5-9764-9396911BF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8859"/>
            <a:ext cx="2771800" cy="1559138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476E561-D97C-4755-842F-5D8C5E63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92896"/>
            <a:ext cx="8856984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Quel est le nom de cette pièce ?</a:t>
            </a:r>
          </a:p>
          <a:p>
            <a:pPr marL="0" indent="0" algn="ctr">
              <a:buNone/>
            </a:pPr>
            <a:endParaRPr lang="fr-FR" sz="3600" dirty="0"/>
          </a:p>
          <a:p>
            <a:pPr marL="742950" indent="-742950">
              <a:buAutoNum type="alphaLcPeriod"/>
            </a:pPr>
            <a:r>
              <a:rPr lang="fr-FR" sz="3200" dirty="0"/>
              <a:t>Le guidon</a:t>
            </a:r>
          </a:p>
          <a:p>
            <a:pPr marL="742950" indent="-742950">
              <a:buAutoNum type="alphaLcPeriod"/>
            </a:pPr>
            <a:r>
              <a:rPr lang="fr-FR" sz="3200" dirty="0"/>
              <a:t>La selle</a:t>
            </a:r>
          </a:p>
          <a:p>
            <a:pPr marL="742950" indent="-742950">
              <a:buAutoNum type="alphaLcPeriod"/>
            </a:pPr>
            <a:r>
              <a:rPr lang="fr-FR" sz="3200" dirty="0"/>
              <a:t>La fourche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C55279B-5FC2-4C27-8E4B-EEC9EEBD3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32" y="5483065"/>
            <a:ext cx="1402956" cy="133241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45FC724-7C5E-4AD1-9732-DD7CCBFEF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3607951"/>
            <a:ext cx="4824536" cy="219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98162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quiredFrom xmlns="6d93d202-47fc-4405-873a-cab67cc5f1b2" xsi:nil="true"/>
    <IsSearchable xmlns="6d93d202-47fc-4405-873a-cab67cc5f1b2">true</IsSearchable>
    <EditorialStatus xmlns="6d93d202-47fc-4405-873a-cab67cc5f1b2">Complete</EditorialStatus>
    <OriginAsset xmlns="6d93d202-47fc-4405-873a-cab67cc5f1b2" xsi:nil="true"/>
    <ThumbnailAssetId xmlns="6d93d202-47fc-4405-873a-cab67cc5f1b2" xsi:nil="true"/>
    <TrustLevel xmlns="6d93d202-47fc-4405-873a-cab67cc5f1b2">3 Community New</TrustLevel>
    <MarketSpecific xmlns="6d93d202-47fc-4405-873a-cab67cc5f1b2">true</MarketSpecific>
    <TPNamespace xmlns="6d93d202-47fc-4405-873a-cab67cc5f1b2" xsi:nil="true"/>
    <DirectSourceMarket xmlns="6d93d202-47fc-4405-873a-cab67cc5f1b2">english</DirectSourceMarket>
    <MachineTranslated xmlns="6d93d202-47fc-4405-873a-cab67cc5f1b2">false</MachineTranslated>
    <PlannedPubDate xmlns="6d93d202-47fc-4405-873a-cab67cc5f1b2" xsi:nil="true"/>
    <SubmitterId xmlns="6d93d202-47fc-4405-873a-cab67cc5f1b2">9c60ae39-ee33-43c2-b863-454968d0f2cc</SubmitterId>
    <Downloads xmlns="6d93d202-47fc-4405-873a-cab67cc5f1b2">0</Downloads>
    <OriginalSourceMarket xmlns="6d93d202-47fc-4405-873a-cab67cc5f1b2">english</OriginalSourceMarket>
    <PublishTargets xmlns="6d93d202-47fc-4405-873a-cab67cc5f1b2">OfficeOnline</PublishTargets>
    <ArtSampleDocs xmlns="6d93d202-47fc-4405-873a-cab67cc5f1b2" xsi:nil="true"/>
    <ApprovalLog xmlns="6d93d202-47fc-4405-873a-cab67cc5f1b2" xsi:nil="true"/>
    <ApprovalStatus xmlns="6d93d202-47fc-4405-873a-cab67cc5f1b2">InProgress</ApprovalStatus>
    <TPComponent xmlns="6d93d202-47fc-4405-873a-cab67cc5f1b2">PPTFiles</TPComponent>
    <EditorialTags xmlns="6d93d202-47fc-4405-873a-cab67cc5f1b2" xsi:nil="true"/>
    <TPExecutable xmlns="6d93d202-47fc-4405-873a-cab67cc5f1b2" xsi:nil="true"/>
    <LastHandOff xmlns="6d93d202-47fc-4405-873a-cab67cc5f1b2" xsi:nil="true"/>
    <BusinessGroup xmlns="6d93d202-47fc-4405-873a-cab67cc5f1b2" xsi:nil="true"/>
    <TPAppVersion xmlns="6d93d202-47fc-4405-873a-cab67cc5f1b2">12</TPAppVersion>
    <VoteCount xmlns="6d93d202-47fc-4405-873a-cab67cc5f1b2" xsi:nil="true"/>
    <APAuthor xmlns="6d93d202-47fc-4405-873a-cab67cc5f1b2">
      <UserInfo>
        <DisplayName>_o14migrate</DisplayName>
        <AccountId>266</AccountId>
        <AccountType/>
      </UserInfo>
    </APAuthor>
    <TPCommandLine xmlns="6d93d202-47fc-4405-873a-cab67cc5f1b2">{PP} /n {FilePath}</TPCommandLine>
    <UACurrentWords xmlns="6d93d202-47fc-4405-873a-cab67cc5f1b2" xsi:nil="true"/>
    <AssetId xmlns="6d93d202-47fc-4405-873a-cab67cc5f1b2">TP030007512</AssetId>
    <Manager xmlns="6d93d202-47fc-4405-873a-cab67cc5f1b2" xsi:nil="true"/>
    <NumericId xmlns="6d93d202-47fc-4405-873a-cab67cc5f1b2">-1</NumericId>
    <Component xmlns="64acb2c5-0a2b-4bda-bd34-58e36cbb80d2" xsi:nil="true"/>
    <HandoffToMSDN xmlns="6d93d202-47fc-4405-873a-cab67cc5f1b2" xsi:nil="true"/>
    <Markets xmlns="6d93d202-47fc-4405-873a-cab67cc5f1b2">
      <Value>2</Value>
    </Markets>
    <UALocComments xmlns="6d93d202-47fc-4405-873a-cab67cc5f1b2" xsi:nil="true"/>
    <UALocRecommendation xmlns="6d93d202-47fc-4405-873a-cab67cc5f1b2">Localize</UALocRecommendation>
    <AssetStart xmlns="6d93d202-47fc-4405-873a-cab67cc5f1b2">2010-04-16T14:40:39+00:00</AssetStart>
    <CrawlForDependencies xmlns="6d93d202-47fc-4405-873a-cab67cc5f1b2">false</CrawlForDependencies>
    <LastModifiedDateTime xmlns="6d93d202-47fc-4405-873a-cab67cc5f1b2" xsi:nil="true"/>
    <LastPublishResultLookup xmlns="6d93d202-47fc-4405-873a-cab67cc5f1b2" xsi:nil="true"/>
    <PublishStatusLookup xmlns="6d93d202-47fc-4405-873a-cab67cc5f1b2">
      <Value>329012</Value>
      <Value>502558</Value>
    </PublishStatusLookup>
    <AverageRating xmlns="6d93d202-47fc-4405-873a-cab67cc5f1b2" xsi:nil="true"/>
    <CSXUpdate xmlns="6d93d202-47fc-4405-873a-cab67cc5f1b2">false</CSXUpdate>
    <UAProjectedTotalWords xmlns="6d93d202-47fc-4405-873a-cab67cc5f1b2" xsi:nil="true"/>
    <AssetExpire xmlns="6d93d202-47fc-4405-873a-cab67cc5f1b2">2100-01-01T00:00:00+00:00</AssetExpire>
    <AssetType xmlns="6d93d202-47fc-4405-873a-cab67cc5f1b2">TP</AssetType>
    <IntlLangReviewDate xmlns="6d93d202-47fc-4405-873a-cab67cc5f1b2" xsi:nil="true"/>
    <TPFriendlyName xmlns="6d93d202-47fc-4405-873a-cab67cc5f1b2">Thème vélo - VTT roue</TPFriendlyName>
    <IntlLangReview xmlns="6d93d202-47fc-4405-873a-cab67cc5f1b2" xsi:nil="true"/>
    <OOCacheId xmlns="6d93d202-47fc-4405-873a-cab67cc5f1b2" xsi:nil="true"/>
    <PolicheckWords xmlns="6d93d202-47fc-4405-873a-cab67cc5f1b2" xsi:nil="true"/>
    <TemplateStatus xmlns="6d93d202-47fc-4405-873a-cab67cc5f1b2">Complete</TemplateStatus>
    <CSXSubmissionMarket xmlns="6d93d202-47fc-4405-873a-cab67cc5f1b2" xsi:nil="true"/>
    <FriendlyTitle xmlns="6d93d202-47fc-4405-873a-cab67cc5f1b2" xsi:nil="true"/>
    <TPLaunchHelpLinkType xmlns="6d93d202-47fc-4405-873a-cab67cc5f1b2" xsi:nil="true"/>
    <Providers xmlns="6d93d202-47fc-4405-873a-cab67cc5f1b2" xsi:nil="true"/>
    <SourceTitle xmlns="6d93d202-47fc-4405-873a-cab67cc5f1b2">Thème vélo - VTT roue</SourceTitle>
    <TemplateTemplateType xmlns="6d93d202-47fc-4405-873a-cab67cc5f1b2">PowerPoint 12 Default</TemplateTemplateType>
    <TimesCloned xmlns="6d93d202-47fc-4405-873a-cab67cc5f1b2" xsi:nil="true"/>
    <ClipArtFilename xmlns="6d93d202-47fc-4405-873a-cab67cc5f1b2" xsi:nil="true"/>
    <APDescription xmlns="6d93d202-47fc-4405-873a-cab67cc5f1b2" xsi:nil="true"/>
    <TPApplication xmlns="6d93d202-47fc-4405-873a-cab67cc5f1b2">PowerPoint</TPApplication>
    <CSXHash xmlns="6d93d202-47fc-4405-873a-cab67cc5f1b2">bBK4Kp8/TOiOmjaXHzzxBvVUNjk=</CSXHash>
    <PrimaryImageGen xmlns="6d93d202-47fc-4405-873a-cab67cc5f1b2">true</PrimaryImageGen>
    <ContentItem xmlns="6d93d202-47fc-4405-873a-cab67cc5f1b2" xsi:nil="true"/>
    <IsDeleted xmlns="6d93d202-47fc-4405-873a-cab67cc5f1b2">false</IsDeleted>
    <ShowIn xmlns="6d93d202-47fc-4405-873a-cab67cc5f1b2">Show everywhere</ShowIn>
    <BugNumber xmlns="6d93d202-47fc-4405-873a-cab67cc5f1b2" xsi:nil="true"/>
    <LegacyData xmlns="6d93d202-47fc-4405-873a-cab67cc5f1b2">ListingID:;Manager:;BuildStatus:Publish Passed;MockupPath:</LegacyData>
    <TPLaunchHelpLink xmlns="6d93d202-47fc-4405-873a-cab67cc5f1b2" xsi:nil="true"/>
    <Milestone xmlns="6d93d202-47fc-4405-873a-cab67cc5f1b2" xsi:nil="true"/>
    <UANotes xmlns="6d93d202-47fc-4405-873a-cab67cc5f1b2" xsi:nil="true"/>
    <Description0 xmlns="64acb2c5-0a2b-4bda-bd34-58e36cbb80d2" xsi:nil="true"/>
    <IntlLangReviewer xmlns="6d93d202-47fc-4405-873a-cab67cc5f1b2" xsi:nil="true"/>
    <IntlLocPriority xmlns="6d93d202-47fc-4405-873a-cab67cc5f1b2" xsi:nil="true"/>
    <OpenTemplate xmlns="6d93d202-47fc-4405-873a-cab67cc5f1b2">true</OpenTemplate>
    <Provider xmlns="6d93d202-47fc-4405-873a-cab67cc5f1b2" xsi:nil="true"/>
    <CSXSubmissionDate xmlns="6d93d202-47fc-4405-873a-cab67cc5f1b2">2009-10-11T07:00:00+00:00</CSXSubmissionDate>
    <TPClientViewer xmlns="6d93d202-47fc-4405-873a-cab67cc5f1b2" xsi:nil="true"/>
    <DSATActionTaken xmlns="6d93d202-47fc-4405-873a-cab67cc5f1b2" xsi:nil="true"/>
    <APEditor xmlns="6d93d202-47fc-4405-873a-cab67cc5f1b2">
      <UserInfo>
        <DisplayName>_o14migrate</DisplayName>
        <AccountId>266</AccountId>
        <AccountType/>
      </UserInfo>
    </APEditor>
    <TPInstallLocation xmlns="6d93d202-47fc-4405-873a-cab67cc5f1b2">{My Templates}</TPInstallLocation>
    <OutputCachingOn xmlns="6d93d202-47fc-4405-873a-cab67cc5f1b2">false</OutputCachingOn>
    <ParentAssetId xmlns="6d93d202-47fc-4405-873a-cab67cc5f1b2" xsi:nil="true"/>
    <LocManualTestRequired xmlns="6d93d202-47fc-4405-873a-cab67cc5f1b2">false</LocManualTestRequired>
    <LocalizationTagsTaxHTField0 xmlns="6d93d202-47fc-4405-873a-cab67cc5f1b2">
      <Terms xmlns="http://schemas.microsoft.com/office/infopath/2007/PartnerControls"/>
    </LocalizationTagsTaxHTField0>
    <CampaignTagsTaxHTField0 xmlns="6d93d202-47fc-4405-873a-cab67cc5f1b2">
      <Terms xmlns="http://schemas.microsoft.com/office/infopath/2007/PartnerControls"/>
    </CampaignTagsTaxHTField0>
    <LocLastLocAttemptVersionLookup xmlns="6d93d202-47fc-4405-873a-cab67cc5f1b2">169921</LocLastLocAttemptVersionLookup>
    <InternalTagsTaxHTField0 xmlns="6d93d202-47fc-4405-873a-cab67cc5f1b2">
      <Terms xmlns="http://schemas.microsoft.com/office/infopath/2007/PartnerControls"/>
    </InternalTagsTaxHTField0>
    <LocRecommendedHandoff xmlns="6d93d202-47fc-4405-873a-cab67cc5f1b2" xsi:nil="true"/>
    <BlockPublish xmlns="6d93d202-47fc-4405-873a-cab67cc5f1b2">false</BlockPublish>
    <LocComments xmlns="6d93d202-47fc-4405-873a-cab67cc5f1b2" xsi:nil="true"/>
    <TaxCatchAll xmlns="6d93d202-47fc-4405-873a-cab67cc5f1b2"/>
    <OriginalRelease xmlns="6d93d202-47fc-4405-873a-cab67cc5f1b2">14</OriginalRelease>
    <RecommendationsModifier xmlns="6d93d202-47fc-4405-873a-cab67cc5f1b2" xsi:nil="true"/>
    <ScenarioTagsTaxHTField0 xmlns="6d93d202-47fc-4405-873a-cab67cc5f1b2">
      <Terms xmlns="http://schemas.microsoft.com/office/infopath/2007/PartnerControls"/>
    </ScenarioTagsTaxHTField0>
    <FeatureTagsTaxHTField0 xmlns="6d93d202-47fc-4405-873a-cab67cc5f1b2">
      <Terms xmlns="http://schemas.microsoft.com/office/infopath/2007/PartnerControls"/>
    </FeatureTagsTaxHTField0>
    <LocMarketGroupTiers2 xmlns="6d93d202-47fc-4405-873a-cab67cc5f1b2" xsi:nil="true"/>
  </documentManagement>
</p:properties>
</file>

<file path=customXml/itemProps1.xml><?xml version="1.0" encoding="utf-8"?>
<ds:datastoreItem xmlns:ds="http://schemas.openxmlformats.org/officeDocument/2006/customXml" ds:itemID="{DFA22D87-A860-48F2-9DC2-A21C8F7B0B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E70F27-2E3E-4C62-896E-102DA5723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FE3275-7AA2-4736-8EED-721EC0EE6309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7186</TotalTime>
  <Words>1154</Words>
  <Application>Microsoft Office PowerPoint</Application>
  <PresentationFormat>Affichage à l'écran (4:3)</PresentationFormat>
  <Paragraphs>229</Paragraphs>
  <Slides>45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9" baseType="lpstr">
      <vt:lpstr>Arial</vt:lpstr>
      <vt:lpstr>Avenir Next LT Pro</vt:lpstr>
      <vt:lpstr>Calibri</vt:lpstr>
      <vt:lpstr>AccentBoxVTI</vt:lpstr>
      <vt:lpstr>Présentation PowerPoint</vt:lpstr>
      <vt:lpstr>CONSIGNE</vt:lpstr>
      <vt:lpstr>Présentation PowerPoint</vt:lpstr>
      <vt:lpstr>Question n°1</vt:lpstr>
      <vt:lpstr>Question n°2</vt:lpstr>
      <vt:lpstr>Question n°3</vt:lpstr>
      <vt:lpstr>Question n°4</vt:lpstr>
      <vt:lpstr>Question n°5</vt:lpstr>
      <vt:lpstr>Question n°6</vt:lpstr>
      <vt:lpstr>Question n°7</vt:lpstr>
      <vt:lpstr>Question n°8</vt:lpstr>
      <vt:lpstr>Question n°9</vt:lpstr>
      <vt:lpstr>Question n°10</vt:lpstr>
      <vt:lpstr>Question n°11</vt:lpstr>
      <vt:lpstr>Question n°12</vt:lpstr>
      <vt:lpstr>Question n°13</vt:lpstr>
      <vt:lpstr>Question n°14</vt:lpstr>
      <vt:lpstr>Question n°15</vt:lpstr>
      <vt:lpstr>Question n°16</vt:lpstr>
      <vt:lpstr>Question n°17</vt:lpstr>
      <vt:lpstr>Question n°18</vt:lpstr>
      <vt:lpstr>Question n°19</vt:lpstr>
      <vt:lpstr>Question n°20</vt:lpstr>
      <vt:lpstr>CONSIGNE</vt:lpstr>
      <vt:lpstr>Présentation PowerPoint</vt:lpstr>
      <vt:lpstr>Question n°1</vt:lpstr>
      <vt:lpstr>Question n°2</vt:lpstr>
      <vt:lpstr>Question n°3</vt:lpstr>
      <vt:lpstr>Question n°4</vt:lpstr>
      <vt:lpstr>Question n°5</vt:lpstr>
      <vt:lpstr>Question n°6</vt:lpstr>
      <vt:lpstr>Question n°7</vt:lpstr>
      <vt:lpstr>Question n°8</vt:lpstr>
      <vt:lpstr>Question n°9</vt:lpstr>
      <vt:lpstr>Question n°10</vt:lpstr>
      <vt:lpstr>Question n°11</vt:lpstr>
      <vt:lpstr>Question n°12</vt:lpstr>
      <vt:lpstr>Question n°13</vt:lpstr>
      <vt:lpstr>Question n°14</vt:lpstr>
      <vt:lpstr>Question n°15</vt:lpstr>
      <vt:lpstr>Question n°16</vt:lpstr>
      <vt:lpstr>Question n°17</vt:lpstr>
      <vt:lpstr>Question n°18</vt:lpstr>
      <vt:lpstr>Question n°19</vt:lpstr>
      <vt:lpstr>Question n°20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USEP 78</dc:creator>
  <cp:lastModifiedBy>Florence JOLIVET</cp:lastModifiedBy>
  <cp:revision>17</cp:revision>
  <dcterms:created xsi:type="dcterms:W3CDTF">2020-10-28T12:12:24Z</dcterms:created>
  <dcterms:modified xsi:type="dcterms:W3CDTF">2020-11-17T11:59:12Z</dcterms:modified>
</cp:coreProperties>
</file>