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70" r:id="rId14"/>
    <p:sldId id="273" r:id="rId15"/>
    <p:sldId id="267" r:id="rId16"/>
    <p:sldId id="268" r:id="rId17"/>
    <p:sldId id="279" r:id="rId18"/>
    <p:sldId id="307" r:id="rId19"/>
    <p:sldId id="306" r:id="rId20"/>
    <p:sldId id="308" r:id="rId21"/>
    <p:sldId id="304" r:id="rId22"/>
    <p:sldId id="303" r:id="rId23"/>
    <p:sldId id="302" r:id="rId24"/>
    <p:sldId id="300" r:id="rId25"/>
    <p:sldId id="309" r:id="rId26"/>
    <p:sldId id="298" r:id="rId27"/>
    <p:sldId id="310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F6FEE4-4BFF-45C1-9C00-B68412A1D49F}" v="141" dt="2020-11-07T13:38:10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91" d="100"/>
          <a:sy n="91" d="100"/>
        </p:scale>
        <p:origin x="66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2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5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1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7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5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8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1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1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5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0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6" r:id="rId6"/>
    <p:sldLayoutId id="2147483672" r:id="rId7"/>
    <p:sldLayoutId id="2147483673" r:id="rId8"/>
    <p:sldLayoutId id="2147483674" r:id="rId9"/>
    <p:sldLayoutId id="2147483675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7.png"/><Relationship Id="rId3" Type="http://schemas.openxmlformats.org/officeDocument/2006/relationships/image" Target="../media/image14.jpeg"/><Relationship Id="rId7" Type="http://schemas.openxmlformats.org/officeDocument/2006/relationships/image" Target="../media/image8.jpeg"/><Relationship Id="rId12" Type="http://schemas.microsoft.com/office/2007/relationships/hdphoto" Target="../media/hdphoto2.wdp"/><Relationship Id="rId2" Type="http://schemas.openxmlformats.org/officeDocument/2006/relationships/image" Target="../media/image13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25.png"/><Relationship Id="rId1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33FE54A-A994-42FB-94E0-168474F6B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D7B477-8513-4219-81DB-3A481B53E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079" y="0"/>
            <a:ext cx="7879842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6BB282-D67A-4262-B395-9B9E593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6338062"/>
            <a:ext cx="7879842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FB9CDAF-926A-4990-A164-A4D64A7D1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"/>
            <a:ext cx="9144000" cy="51435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CA89AE24-E95B-4B98-8558-29D1F04B00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935663"/>
            <a:ext cx="1476643" cy="14023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n°7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sp>
        <p:nvSpPr>
          <p:cNvPr id="24" name="Espace réservé du contenu 6">
            <a:extLst>
              <a:ext uri="{FF2B5EF4-FFF2-40B4-BE49-F238E27FC236}">
                <a16:creationId xmlns:a16="http://schemas.microsoft.com/office/drawing/2014/main" id="{B5532767-1152-44CA-8537-821E240DD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2587819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Quels sont les éléments à vérifier avant d’utiliser un vélo ?</a:t>
            </a:r>
          </a:p>
          <a:p>
            <a:pPr marL="0" indent="0" algn="ctr">
              <a:buNone/>
            </a:pPr>
            <a:endParaRPr lang="fr-FR" sz="3600" b="1" dirty="0"/>
          </a:p>
          <a:p>
            <a:pPr marL="457200" indent="-457200">
              <a:buFont typeface="+mj-lt"/>
              <a:buAutoNum type="alphaUcPeriod"/>
            </a:pPr>
            <a:r>
              <a:rPr lang="fr-FR" sz="2400" dirty="0">
                <a:solidFill>
                  <a:srgbClr val="0070C0"/>
                </a:solidFill>
              </a:rPr>
              <a:t>Les freins</a:t>
            </a:r>
            <a:r>
              <a:rPr lang="fr-FR" sz="2400" dirty="0"/>
              <a:t>			</a:t>
            </a:r>
            <a:r>
              <a:rPr lang="fr-FR" sz="2400" dirty="0">
                <a:solidFill>
                  <a:srgbClr val="00B050"/>
                </a:solidFill>
              </a:rPr>
              <a:t>D. La selle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2400" dirty="0">
                <a:solidFill>
                  <a:srgbClr val="FFC000"/>
                </a:solidFill>
              </a:rPr>
              <a:t>Etat du garde-boue</a:t>
            </a:r>
            <a:r>
              <a:rPr lang="fr-FR" sz="2400" dirty="0"/>
              <a:t>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E. Propreté du vélo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2400" dirty="0">
                <a:solidFill>
                  <a:srgbClr val="FF0000"/>
                </a:solidFill>
              </a:rPr>
              <a:t>Les pneus </a:t>
            </a:r>
            <a:r>
              <a:rPr lang="fr-FR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94721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n°8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 signifie ce panneau ?</a:t>
            </a:r>
          </a:p>
          <a:p>
            <a:pPr marL="0" indent="0">
              <a:buNone/>
            </a:pPr>
            <a:endParaRPr lang="fr-FR" sz="3600" dirty="0"/>
          </a:p>
          <a:p>
            <a:pPr marL="742950" indent="-742950">
              <a:buFont typeface="+mj-lt"/>
              <a:buAutoNum type="alphaUcPeriod"/>
            </a:pPr>
            <a:r>
              <a:rPr lang="fr-FR" sz="3200" dirty="0">
                <a:solidFill>
                  <a:srgbClr val="0070C0"/>
                </a:solidFill>
              </a:rPr>
              <a:t>Je passe </a:t>
            </a:r>
            <a:r>
              <a:rPr lang="fr-FR" sz="3200" u="sng" dirty="0">
                <a:solidFill>
                  <a:srgbClr val="0070C0"/>
                </a:solidFill>
              </a:rPr>
              <a:t>avant</a:t>
            </a:r>
            <a:r>
              <a:rPr lang="fr-FR" sz="3200" dirty="0">
                <a:solidFill>
                  <a:srgbClr val="0070C0"/>
                </a:solidFill>
              </a:rPr>
              <a:t> les autres</a:t>
            </a:r>
          </a:p>
          <a:p>
            <a:pPr marL="742950" indent="-742950">
              <a:buAutoNum type="alphaUcPeriod"/>
            </a:pPr>
            <a:r>
              <a:rPr lang="fr-FR" sz="3200" dirty="0">
                <a:solidFill>
                  <a:srgbClr val="FFC000"/>
                </a:solidFill>
              </a:rPr>
              <a:t>Je passe </a:t>
            </a:r>
            <a:r>
              <a:rPr lang="fr-FR" sz="3200" u="sng" dirty="0">
                <a:solidFill>
                  <a:srgbClr val="FFC000"/>
                </a:solidFill>
              </a:rPr>
              <a:t>après</a:t>
            </a:r>
            <a:r>
              <a:rPr lang="fr-FR" sz="3200" dirty="0">
                <a:solidFill>
                  <a:srgbClr val="FFC000"/>
                </a:solidFill>
              </a:rPr>
              <a:t> les autres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5CDECE8-698F-4EF5-8BD3-188A1DBC1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900" y="3795015"/>
            <a:ext cx="1447800" cy="14382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F6DBD6-3477-4A89-948C-6B66C6F8E61E}"/>
              </a:ext>
            </a:extLst>
          </p:cNvPr>
          <p:cNvSpPr/>
          <p:nvPr/>
        </p:nvSpPr>
        <p:spPr>
          <a:xfrm>
            <a:off x="7328768" y="4884701"/>
            <a:ext cx="576064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808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n°9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2107778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A vélo sur la route, je roule à droite comme les voitures.</a:t>
            </a:r>
          </a:p>
          <a:p>
            <a:pPr marL="0" indent="0" algn="ctr">
              <a:buNone/>
            </a:pPr>
            <a:endParaRPr lang="fr-FR" sz="36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2321CD-F8FC-4371-A866-8B0702C1E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180" y="5520863"/>
            <a:ext cx="1402956" cy="13324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CE5053D-C435-4050-9DB0-A1D521FD5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4157844"/>
            <a:ext cx="1205271" cy="11013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36FCE18-B91C-4085-8B1B-F31A89AEA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4075751"/>
            <a:ext cx="1182241" cy="119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19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n°10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3200" b="1" dirty="0"/>
              <a:t>Que signifie ce panneau ?</a:t>
            </a:r>
          </a:p>
          <a:p>
            <a:pPr marL="0" indent="0" algn="ctr">
              <a:buNone/>
            </a:pPr>
            <a:endParaRPr lang="fr-FR" sz="3200" b="1" dirty="0"/>
          </a:p>
          <a:p>
            <a:pPr marL="0" indent="0">
              <a:buNone/>
            </a:pPr>
            <a:endParaRPr lang="fr-FR" sz="3600" b="1" dirty="0"/>
          </a:p>
          <a:p>
            <a:pPr marL="742950" indent="-742950">
              <a:buAutoNum type="alphaLcPeriod"/>
            </a:pPr>
            <a:r>
              <a:rPr lang="fr-FR" dirty="0">
                <a:solidFill>
                  <a:srgbClr val="0070C0"/>
                </a:solidFill>
              </a:rPr>
              <a:t>Je dois rouler sur la piste cyclable</a:t>
            </a:r>
          </a:p>
          <a:p>
            <a:pPr marL="742950" indent="-742950">
              <a:buAutoNum type="alphaLcPeriod"/>
            </a:pPr>
            <a:r>
              <a:rPr lang="fr-FR" dirty="0">
                <a:solidFill>
                  <a:srgbClr val="FFC000"/>
                </a:solidFill>
              </a:rPr>
              <a:t>Je ne dois pas rouler sur la piste cyclable</a:t>
            </a:r>
          </a:p>
          <a:p>
            <a:pPr marL="742950" indent="-742950">
              <a:buAutoNum type="alphaLcPeriod"/>
            </a:pPr>
            <a:r>
              <a:rPr lang="fr-FR" dirty="0">
                <a:solidFill>
                  <a:srgbClr val="FF0000"/>
                </a:solidFill>
              </a:rPr>
              <a:t>Attention aux vélos !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520863"/>
            <a:ext cx="1402956" cy="13324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3BD6DE3-F5A2-4EFE-87A9-A796EA282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387" y="3140968"/>
            <a:ext cx="14192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58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143500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16" y="395799"/>
            <a:ext cx="8856984" cy="13324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7200" dirty="0"/>
              <a:t>CORRECTION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5AEDD855-2120-4151-844A-2E0A48BFC0B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3"/>
          <a:stretch/>
        </p:blipFill>
        <p:spPr bwMode="auto">
          <a:xfrm>
            <a:off x="2098558" y="4883745"/>
            <a:ext cx="1518252" cy="112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AA4CFDE-802F-470E-8E12-A3C343F55D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897" y="4906896"/>
            <a:ext cx="1637914" cy="13324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43225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dirty="0"/>
              <a:t>Remets les images dans l’ordre, en les numérotant de 1 à 5, pour bien mettre ton casque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6E7838A-90AE-48C0-82BB-3A2D2612FD3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01" y="3128371"/>
            <a:ext cx="1373030" cy="1711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5D0B118-881C-456D-B66B-827EE13E20F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477" y="3137301"/>
            <a:ext cx="1373030" cy="170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14DE38D-30F2-41F2-8177-832DD40E1E3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994" y="3154811"/>
            <a:ext cx="1224136" cy="14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340407C-AD60-4D8A-BD90-389B1F980D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772" b="94737" l="1892" r="95946">
                        <a14:foregroundMark x1="6486" y1="33333" x2="6486" y2="33333"/>
                        <a14:foregroundMark x1="6486" y1="33333" x2="6486" y2="33333"/>
                        <a14:foregroundMark x1="9189" y1="30702" x2="44595" y2="37719"/>
                        <a14:foregroundMark x1="14054" y1="50877" x2="14054" y2="50877"/>
                        <a14:foregroundMark x1="21622" y1="65789" x2="21622" y2="65789"/>
                        <a14:foregroundMark x1="10000" y1="77193" x2="55946" y2="96491"/>
                        <a14:foregroundMark x1="55946" y1="96491" x2="74054" y2="96491"/>
                        <a14:foregroundMark x1="82538" y1="86005" x2="96216" y2="49123"/>
                        <a14:foregroundMark x1="96216" y1="49123" x2="74324" y2="17544"/>
                        <a14:foregroundMark x1="74324" y1="17544" x2="28378" y2="13158"/>
                        <a14:foregroundMark x1="28378" y1="13158" x2="8919" y2="25439"/>
                        <a14:foregroundMark x1="5676" y1="35088" x2="9730" y2="71930"/>
                        <a14:foregroundMark x1="8378" y1="71930" x2="9730" y2="33333"/>
                        <a14:foregroundMark x1="8108" y1="33333" x2="2162" y2="68421"/>
                        <a14:foregroundMark x1="9730" y1="86842" x2="29730" y2="94737"/>
                        <a14:foregroundMark x1="21081" y1="41228" x2="41622" y2="77193"/>
                        <a14:foregroundMark x1="41622" y1="77193" x2="85946" y2="51754"/>
                        <a14:foregroundMark x1="85946" y1="51754" x2="64595" y2="85088"/>
                        <a14:foregroundMark x1="64595" y1="85088" x2="40811" y2="82456"/>
                        <a14:foregroundMark x1="84595" y1="92105" x2="95676" y2="56140"/>
                        <a14:foregroundMark x1="95676" y1="56140" x2="81892" y2="13158"/>
                        <a14:foregroundMark x1="82162" y1="19298" x2="84595" y2="22807"/>
                        <a14:foregroundMark x1="83784" y1="16667" x2="95676" y2="49123"/>
                        <a14:foregroundMark x1="95676" y1="49123" x2="87568" y2="20175"/>
                        <a14:foregroundMark x1="84595" y1="19298" x2="24865" y2="21930"/>
                        <a14:foregroundMark x1="72703" y1="64035" x2="49730" y2="55263"/>
                        <a14:foregroundMark x1="49730" y1="55263" x2="72703" y2="54386"/>
                        <a14:foregroundMark x1="72703" y1="54386" x2="48649" y2="61404"/>
                        <a14:foregroundMark x1="48649" y1="61404" x2="47027" y2="40351"/>
                        <a14:backgroundMark x1="84595" y1="96491" x2="74054" y2="964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316" y="4463670"/>
            <a:ext cx="2164707" cy="6669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4597DBE-94FE-41FF-B3F7-3129D884AB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696" b="98261" l="2639" r="95778">
                        <a14:foregroundMark x1="92084" y1="33043" x2="92084" y2="33043"/>
                        <a14:foregroundMark x1="7652" y1="27826" x2="11873" y2="78261"/>
                        <a14:foregroundMark x1="11873" y1="78261" x2="77309" y2="92174"/>
                        <a14:foregroundMark x1="77309" y1="92174" x2="95251" y2="53913"/>
                        <a14:foregroundMark x1="95251" y1="53913" x2="78364" y2="11304"/>
                        <a14:foregroundMark x1="58699" y1="12905" x2="35620" y2="14783"/>
                        <a14:foregroundMark x1="78364" y1="11304" x2="70438" y2="11949"/>
                        <a14:foregroundMark x1="35620" y1="14783" x2="58311" y2="15652"/>
                        <a14:foregroundMark x1="58311" y1="15652" x2="16095" y2="17391"/>
                        <a14:foregroundMark x1="16095" y1="17391" x2="11346" y2="23478"/>
                        <a14:foregroundMark x1="4749" y1="54783" x2="2902" y2="41739"/>
                        <a14:foregroundMark x1="78892" y1="60870" x2="35356" y2="44348"/>
                        <a14:foregroundMark x1="35356" y1="44348" x2="56992" y2="40000"/>
                        <a14:foregroundMark x1="56992" y1="40000" x2="35884" y2="57391"/>
                        <a14:foregroundMark x1="35884" y1="57391" x2="90237" y2="39130"/>
                        <a14:foregroundMark x1="90237" y1="39130" x2="73615" y2="86957"/>
                        <a14:foregroundMark x1="73615" y1="86957" x2="26121" y2="60870"/>
                        <a14:foregroundMark x1="26121" y1="60870" x2="47230" y2="50435"/>
                        <a14:foregroundMark x1="47230" y1="50435" x2="10554" y2="31304"/>
                        <a14:foregroundMark x1="82322" y1="91304" x2="94723" y2="59130"/>
                        <a14:foregroundMark x1="14248" y1="14783" x2="56728" y2="6957"/>
                        <a14:foregroundMark x1="69707" y1="8013" x2="78100" y2="8696"/>
                        <a14:foregroundMark x1="56728" y1="6957" x2="57608" y2="7029"/>
                        <a14:foregroundMark x1="78100" y1="8696" x2="95515" y2="47826"/>
                        <a14:foregroundMark x1="95515" y1="47826" x2="96042" y2="78261"/>
                        <a14:foregroundMark x1="11873" y1="83478" x2="33509" y2="98261"/>
                        <a14:foregroundMark x1="33509" y1="98261" x2="77309" y2="81739"/>
                        <a14:foregroundMark x1="77309" y1="81739" x2="88654" y2="86087"/>
                        <a14:foregroundMark x1="11873" y1="23478" x2="38522" y2="14783"/>
                        <a14:foregroundMark x1="25858" y1="9565" x2="25858" y2="9565"/>
                        <a14:foregroundMark x1="95515" y1="20870" x2="95515" y2="20870"/>
                        <a14:foregroundMark x1="91029" y1="8696" x2="91029" y2="8696"/>
                        <a14:foregroundMark x1="36148" y1="91304" x2="36148" y2="91304"/>
                        <a14:backgroundMark x1="5277" y1="83478" x2="5277" y2="83478"/>
                        <a14:backgroundMark x1="9499" y1="87826" x2="2902" y2="86087"/>
                        <a14:backgroundMark x1="68865" y1="3478" x2="56464" y2="8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4246" y="4514202"/>
            <a:ext cx="2288163" cy="69429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4CCF14E-A359-4A7A-A086-609DCD5BB4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4595" l="6684" r="95887">
                        <a14:foregroundMark x1="89717" y1="13514" x2="89717" y2="13514"/>
                        <a14:foregroundMark x1="7455" y1="54955" x2="7455" y2="54955"/>
                        <a14:foregroundMark x1="6684" y1="35135" x2="8226" y2="54054"/>
                        <a14:foregroundMark x1="15167" y1="37838" x2="77635" y2="45946"/>
                        <a14:foregroundMark x1="77635" y1="45946" x2="43188" y2="44144"/>
                        <a14:foregroundMark x1="43188" y1="44144" x2="65039" y2="72973"/>
                        <a14:foregroundMark x1="65039" y1="72973" x2="7712" y2="10811"/>
                        <a14:foregroundMark x1="7712" y1="10811" x2="73008" y2="40541"/>
                        <a14:foregroundMark x1="73008" y1="40541" x2="78920" y2="48649"/>
                        <a14:foregroundMark x1="78920" y1="48649" x2="56812" y2="95495"/>
                        <a14:foregroundMark x1="56812" y1="95495" x2="34190" y2="86486"/>
                        <a14:foregroundMark x1="34190" y1="86486" x2="91774" y2="67568"/>
                        <a14:foregroundMark x1="91774" y1="67568" x2="11311" y2="74775"/>
                        <a14:foregroundMark x1="56812" y1="30631" x2="84576" y2="29730"/>
                        <a14:foregroundMark x1="84576" y1="29730" x2="89974" y2="30631"/>
                        <a14:foregroundMark x1="94859" y1="19820" x2="94859" y2="19820"/>
                        <a14:foregroundMark x1="91517" y1="65766" x2="73779" y2="0"/>
                        <a14:foregroundMark x1="73779" y1="0" x2="73779" y2="0"/>
                        <a14:foregroundMark x1="84576" y1="29730" x2="84576" y2="29730"/>
                        <a14:foregroundMark x1="15938" y1="33333" x2="15681" y2="41441"/>
                        <a14:foregroundMark x1="17481" y1="60360" x2="17481" y2="60360"/>
                        <a14:foregroundMark x1="15167" y1="86486" x2="15167" y2="86486"/>
                        <a14:foregroundMark x1="21851" y1="86486" x2="21851" y2="86486"/>
                        <a14:foregroundMark x1="24165" y1="89189" x2="24165" y2="89189"/>
                        <a14:foregroundMark x1="29563" y1="94595" x2="29563" y2="94595"/>
                        <a14:foregroundMark x1="30591" y1="93694" x2="30591" y2="93694"/>
                        <a14:foregroundMark x1="35476" y1="91892" x2="25193" y2="89189"/>
                        <a14:foregroundMark x1="76864" y1="89189" x2="61697" y2="83784"/>
                        <a14:foregroundMark x1="66838" y1="91892" x2="59897" y2="91892"/>
                        <a14:foregroundMark x1="73779" y1="94595" x2="67609" y2="94595"/>
                        <a14:foregroundMark x1="76093" y1="90991" x2="90746" y2="90991"/>
                        <a14:foregroundMark x1="90746" y1="90991" x2="95887" y2="82883"/>
                        <a14:foregroundMark x1="95887" y1="74775" x2="95887" y2="22523"/>
                        <a14:foregroundMark x1="67095" y1="13514" x2="67095" y2="13514"/>
                        <a14:foregroundMark x1="62211" y1="13514" x2="62211" y2="13514"/>
                        <a14:foregroundMark x1="56298" y1="10811" x2="56298" y2="10811"/>
                        <a14:foregroundMark x1="48072" y1="10811" x2="48072" y2="10811"/>
                        <a14:foregroundMark x1="41902" y1="9009" x2="41902" y2="9009"/>
                        <a14:foregroundMark x1="38046" y1="13514" x2="38046" y2="135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1521" y="4486145"/>
            <a:ext cx="2288163" cy="65292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0325E77-B7CF-45AE-AF93-3024BCFE351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86883" y="5919537"/>
            <a:ext cx="2133769" cy="6395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7C3B2BE-7C77-4907-BE05-D8BAF12960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41895" y="5964466"/>
            <a:ext cx="2567621" cy="61761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3FC76BB-9C12-4CF7-8FE2-FDF884908028}"/>
              </a:ext>
            </a:extLst>
          </p:cNvPr>
          <p:cNvSpPr txBox="1"/>
          <p:nvPr/>
        </p:nvSpPr>
        <p:spPr>
          <a:xfrm>
            <a:off x="374256" y="4654189"/>
            <a:ext cx="261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30C5150-4EE4-4FE0-978E-D3CF2F5A805F}"/>
              </a:ext>
            </a:extLst>
          </p:cNvPr>
          <p:cNvSpPr txBox="1"/>
          <p:nvPr/>
        </p:nvSpPr>
        <p:spPr>
          <a:xfrm>
            <a:off x="1703862" y="6070035"/>
            <a:ext cx="261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1884F19-6387-4E13-9B2F-9317543CA167}"/>
              </a:ext>
            </a:extLst>
          </p:cNvPr>
          <p:cNvSpPr txBox="1"/>
          <p:nvPr/>
        </p:nvSpPr>
        <p:spPr>
          <a:xfrm>
            <a:off x="4756915" y="6070035"/>
            <a:ext cx="261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02D98AD-C9E6-4739-B95C-792C001A15C3}"/>
              </a:ext>
            </a:extLst>
          </p:cNvPr>
          <p:cNvSpPr txBox="1"/>
          <p:nvPr/>
        </p:nvSpPr>
        <p:spPr>
          <a:xfrm>
            <a:off x="6481311" y="4620435"/>
            <a:ext cx="261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ABAEFA7-A3CE-4050-8ADD-8B174F00111C}"/>
              </a:ext>
            </a:extLst>
          </p:cNvPr>
          <p:cNvSpPr txBox="1"/>
          <p:nvPr/>
        </p:nvSpPr>
        <p:spPr>
          <a:xfrm>
            <a:off x="3321386" y="4692074"/>
            <a:ext cx="261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86110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107778"/>
            <a:ext cx="8856984" cy="4707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/>
              <a:t>Mon vélo</a:t>
            </a:r>
          </a:p>
          <a:p>
            <a:pPr marL="0" indent="0" algn="ctr">
              <a:buNone/>
            </a:pPr>
            <a:endParaRPr lang="fr-FR" sz="3200" b="1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156" y="5473935"/>
            <a:ext cx="1402956" cy="133241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E09E2A-72A3-4658-982A-2D1E7EC2BFE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3" t="29966" b="2793"/>
          <a:stretch/>
        </p:blipFill>
        <p:spPr bwMode="auto">
          <a:xfrm>
            <a:off x="2952420" y="3946443"/>
            <a:ext cx="4788532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CBBC992-1C25-4EDE-B3BD-E0A68A0AF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212068"/>
            <a:ext cx="504825" cy="4572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5E54A09-E34C-4ADB-8F3A-236179C8FDCE}"/>
              </a:ext>
            </a:extLst>
          </p:cNvPr>
          <p:cNvSpPr txBox="1"/>
          <p:nvPr/>
        </p:nvSpPr>
        <p:spPr>
          <a:xfrm>
            <a:off x="561316" y="28310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colorie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E2C1A1-D75F-41D2-A841-68A6AC3E0694}"/>
              </a:ext>
            </a:extLst>
          </p:cNvPr>
          <p:cNvSpPr txBox="1"/>
          <p:nvPr/>
        </p:nvSpPr>
        <p:spPr>
          <a:xfrm>
            <a:off x="5508104" y="267492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repasse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DE192A4-0D8D-4594-B700-0F87B388BA52}"/>
              </a:ext>
            </a:extLst>
          </p:cNvPr>
          <p:cNvSpPr txBox="1"/>
          <p:nvPr/>
        </p:nvSpPr>
        <p:spPr>
          <a:xfrm>
            <a:off x="664504" y="3254511"/>
            <a:ext cx="246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En bleu, le guidon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F242805-28CD-429F-9D67-8B903E538F44}"/>
              </a:ext>
            </a:extLst>
          </p:cNvPr>
          <p:cNvSpPr txBox="1"/>
          <p:nvPr/>
        </p:nvSpPr>
        <p:spPr>
          <a:xfrm>
            <a:off x="677979" y="5066236"/>
            <a:ext cx="228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En vert, une pédale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730752B-3037-4DBC-873D-1EE7AF21E2D0}"/>
              </a:ext>
            </a:extLst>
          </p:cNvPr>
          <p:cNvSpPr txBox="1"/>
          <p:nvPr/>
        </p:nvSpPr>
        <p:spPr>
          <a:xfrm>
            <a:off x="655853" y="3829219"/>
            <a:ext cx="2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En jaune, la selle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0D7D17F-3DC9-4FAA-9C46-329886CAC3ED}"/>
              </a:ext>
            </a:extLst>
          </p:cNvPr>
          <p:cNvSpPr txBox="1"/>
          <p:nvPr/>
        </p:nvSpPr>
        <p:spPr>
          <a:xfrm>
            <a:off x="668976" y="4423677"/>
            <a:ext cx="218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En rouge, les roues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1C2E784-FD22-4255-AD77-EBFD7599458E}"/>
              </a:ext>
            </a:extLst>
          </p:cNvPr>
          <p:cNvSpPr txBox="1"/>
          <p:nvPr/>
        </p:nvSpPr>
        <p:spPr>
          <a:xfrm>
            <a:off x="5603303" y="3154198"/>
            <a:ext cx="3488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En orange, les rayons des roues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E4BCACE7-19D8-424B-B3D3-64F24750A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855500"/>
            <a:ext cx="504825" cy="4572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6B93F30-A417-4B0F-BCF3-3F3D96C58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78" y="5022302"/>
            <a:ext cx="504825" cy="4572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A86FE70-3DDB-4E5D-8048-B40F05138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78" y="4416939"/>
            <a:ext cx="504825" cy="4572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9A82FA2-D0CC-4B57-A896-33F9969F9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345" y="3154198"/>
            <a:ext cx="504825" cy="45720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4A2ECF57-F4F6-40C2-A6CE-C19B229E5B0C}"/>
              </a:ext>
            </a:extLst>
          </p:cNvPr>
          <p:cNvSpPr/>
          <p:nvPr/>
        </p:nvSpPr>
        <p:spPr>
          <a:xfrm>
            <a:off x="5796136" y="3953467"/>
            <a:ext cx="648072" cy="56488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9FDCCBD-E753-411F-B23C-078D1388E25A}"/>
              </a:ext>
            </a:extLst>
          </p:cNvPr>
          <p:cNvSpPr/>
          <p:nvPr/>
        </p:nvSpPr>
        <p:spPr>
          <a:xfrm>
            <a:off x="3086959" y="4707091"/>
            <a:ext cx="1942049" cy="19841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EFF66F5-B60F-41EA-A0EC-5A6CDA00FED0}"/>
              </a:ext>
            </a:extLst>
          </p:cNvPr>
          <p:cNvSpPr/>
          <p:nvPr/>
        </p:nvSpPr>
        <p:spPr>
          <a:xfrm>
            <a:off x="5022650" y="6048825"/>
            <a:ext cx="648072" cy="56488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097C901-86B0-4BE7-81E0-A24A4F9A47C0}"/>
              </a:ext>
            </a:extLst>
          </p:cNvPr>
          <p:cNvSpPr/>
          <p:nvPr/>
        </p:nvSpPr>
        <p:spPr>
          <a:xfrm>
            <a:off x="4535996" y="4078721"/>
            <a:ext cx="648072" cy="564886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A9735E5-E501-4C5A-A36C-77739A3B5782}"/>
              </a:ext>
            </a:extLst>
          </p:cNvPr>
          <p:cNvCxnSpPr/>
          <p:nvPr/>
        </p:nvCxnSpPr>
        <p:spPr>
          <a:xfrm flipV="1">
            <a:off x="6948264" y="5435568"/>
            <a:ext cx="432048" cy="26361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53972376-A36B-4E46-82CB-14A17F40AC57}"/>
              </a:ext>
            </a:extLst>
          </p:cNvPr>
          <p:cNvCxnSpPr>
            <a:cxnSpLocks/>
          </p:cNvCxnSpPr>
          <p:nvPr/>
        </p:nvCxnSpPr>
        <p:spPr>
          <a:xfrm flipV="1">
            <a:off x="6489813" y="5916499"/>
            <a:ext cx="315829" cy="58264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97FC83E-0D52-4B45-B563-753D8481B9EF}"/>
              </a:ext>
            </a:extLst>
          </p:cNvPr>
          <p:cNvCxnSpPr>
            <a:cxnSpLocks/>
          </p:cNvCxnSpPr>
          <p:nvPr/>
        </p:nvCxnSpPr>
        <p:spPr>
          <a:xfrm>
            <a:off x="6012160" y="5544549"/>
            <a:ext cx="672764" cy="18552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C690D79-D8EE-4BF9-9FB1-AB4C5C71EE70}"/>
              </a:ext>
            </a:extLst>
          </p:cNvPr>
          <p:cNvCxnSpPr>
            <a:cxnSpLocks/>
          </p:cNvCxnSpPr>
          <p:nvPr/>
        </p:nvCxnSpPr>
        <p:spPr>
          <a:xfrm flipV="1">
            <a:off x="6012160" y="5851580"/>
            <a:ext cx="698850" cy="17092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F091E7B2-DD5F-414F-94A1-6A78E0558447}"/>
              </a:ext>
            </a:extLst>
          </p:cNvPr>
          <p:cNvCxnSpPr>
            <a:cxnSpLocks/>
          </p:cNvCxnSpPr>
          <p:nvPr/>
        </p:nvCxnSpPr>
        <p:spPr>
          <a:xfrm flipV="1">
            <a:off x="6168956" y="5872174"/>
            <a:ext cx="542054" cy="39165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5CFE21BD-19A6-467B-BC9A-D6399D3E2AA0}"/>
              </a:ext>
            </a:extLst>
          </p:cNvPr>
          <p:cNvCxnSpPr>
            <a:cxnSpLocks/>
          </p:cNvCxnSpPr>
          <p:nvPr/>
        </p:nvCxnSpPr>
        <p:spPr>
          <a:xfrm flipV="1">
            <a:off x="6822957" y="5951778"/>
            <a:ext cx="36398" cy="64890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3009DD9D-2861-4D6F-B12D-5C9931AE6356}"/>
              </a:ext>
            </a:extLst>
          </p:cNvPr>
          <p:cNvCxnSpPr>
            <a:cxnSpLocks/>
          </p:cNvCxnSpPr>
          <p:nvPr/>
        </p:nvCxnSpPr>
        <p:spPr>
          <a:xfrm flipV="1">
            <a:off x="6820968" y="5034680"/>
            <a:ext cx="76775" cy="68063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C34E8A6A-0D4A-4BF3-86DD-0E099C669F93}"/>
              </a:ext>
            </a:extLst>
          </p:cNvPr>
          <p:cNvCxnSpPr>
            <a:cxnSpLocks/>
          </p:cNvCxnSpPr>
          <p:nvPr/>
        </p:nvCxnSpPr>
        <p:spPr>
          <a:xfrm flipV="1">
            <a:off x="6902947" y="5086277"/>
            <a:ext cx="315829" cy="58264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8789CBBC-9247-45C2-A102-F4DEDBA1EFC8}"/>
              </a:ext>
            </a:extLst>
          </p:cNvPr>
          <p:cNvCxnSpPr>
            <a:cxnSpLocks/>
          </p:cNvCxnSpPr>
          <p:nvPr/>
        </p:nvCxnSpPr>
        <p:spPr>
          <a:xfrm flipH="1" flipV="1">
            <a:off x="6919164" y="5839059"/>
            <a:ext cx="548102" cy="36876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C2C587B9-ACB7-4F7E-86D0-AEDED1EC6208}"/>
              </a:ext>
            </a:extLst>
          </p:cNvPr>
          <p:cNvCxnSpPr>
            <a:cxnSpLocks/>
          </p:cNvCxnSpPr>
          <p:nvPr/>
        </p:nvCxnSpPr>
        <p:spPr>
          <a:xfrm>
            <a:off x="6954864" y="5805945"/>
            <a:ext cx="606668" cy="6622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6D967640-6036-4E43-ACC1-0AD3857399F5}"/>
              </a:ext>
            </a:extLst>
          </p:cNvPr>
          <p:cNvCxnSpPr>
            <a:cxnSpLocks/>
          </p:cNvCxnSpPr>
          <p:nvPr/>
        </p:nvCxnSpPr>
        <p:spPr>
          <a:xfrm flipH="1" flipV="1">
            <a:off x="6889259" y="5872174"/>
            <a:ext cx="329517" cy="57324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539A6AF5-77CA-4F89-A911-054BCD548873}"/>
              </a:ext>
            </a:extLst>
          </p:cNvPr>
          <p:cNvCxnSpPr>
            <a:cxnSpLocks/>
          </p:cNvCxnSpPr>
          <p:nvPr/>
        </p:nvCxnSpPr>
        <p:spPr>
          <a:xfrm flipH="1" flipV="1">
            <a:off x="6277469" y="5217342"/>
            <a:ext cx="332285" cy="35073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DE1B94B6-F353-4859-912D-95D98387D903}"/>
              </a:ext>
            </a:extLst>
          </p:cNvPr>
          <p:cNvCxnSpPr>
            <a:cxnSpLocks/>
          </p:cNvCxnSpPr>
          <p:nvPr/>
        </p:nvCxnSpPr>
        <p:spPr>
          <a:xfrm flipH="1" flipV="1">
            <a:off x="6564595" y="5041772"/>
            <a:ext cx="223153" cy="55094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544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 signifie ce panneau ?</a:t>
            </a:r>
          </a:p>
          <a:p>
            <a:pPr marL="0" indent="0" algn="ctr">
              <a:buNone/>
            </a:pPr>
            <a:endParaRPr lang="fr-FR" sz="3600" b="1" dirty="0"/>
          </a:p>
          <a:p>
            <a:pPr marL="742950" indent="-742950">
              <a:buFont typeface="+mj-lt"/>
              <a:buAutoNum type="alphaUcPeriod"/>
            </a:pPr>
            <a:r>
              <a:rPr lang="fr-FR" sz="3200" strike="sngStrike" dirty="0">
                <a:solidFill>
                  <a:srgbClr val="0070C0"/>
                </a:solidFill>
              </a:rPr>
              <a:t>Je dois m’arrêter</a:t>
            </a:r>
          </a:p>
          <a:p>
            <a:pPr marL="742950" indent="-742950">
              <a:buAutoNum type="alphaUcPeriod"/>
            </a:pPr>
            <a:r>
              <a:rPr lang="fr-FR" sz="3200" dirty="0">
                <a:solidFill>
                  <a:srgbClr val="FFC000"/>
                </a:solidFill>
              </a:rPr>
              <a:t>Je n’ai pas le droit de passer par-là. Sinon, tu roules dans le mauvais sens.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37ACCF8-6DB8-4906-8E17-D0FE05C6C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444" y="3212976"/>
            <a:ext cx="14763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67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/>
              <a:t>Comment dit-on aux autres qu’on souhaite changer de direction ?</a:t>
            </a:r>
          </a:p>
          <a:p>
            <a:pPr marL="0" indent="0" algn="ctr">
              <a:buNone/>
            </a:pPr>
            <a:endParaRPr lang="fr-FR" sz="3200" b="1" dirty="0"/>
          </a:p>
          <a:p>
            <a:pPr marL="514350" indent="-514350">
              <a:buFont typeface="+mj-lt"/>
              <a:buAutoNum type="alphaUcPeriod"/>
            </a:pPr>
            <a:r>
              <a:rPr lang="fr-FR" dirty="0">
                <a:solidFill>
                  <a:srgbClr val="0070C0"/>
                </a:solidFill>
              </a:rPr>
              <a:t>En tendant le bras</a:t>
            </a:r>
          </a:p>
          <a:p>
            <a:pPr marL="514350" indent="-514350">
              <a:buAutoNum type="alphaUcPeriod"/>
            </a:pPr>
            <a:r>
              <a:rPr lang="fr-FR" strike="sngStrike" dirty="0">
                <a:solidFill>
                  <a:srgbClr val="FFC000"/>
                </a:solidFill>
              </a:rPr>
              <a:t>En mettant des clignotants</a:t>
            </a:r>
          </a:p>
          <a:p>
            <a:pPr marL="514350" indent="-514350">
              <a:buAutoNum type="alphaUcPeriod"/>
            </a:pPr>
            <a:r>
              <a:rPr lang="fr-FR" strike="sngStrike" dirty="0">
                <a:solidFill>
                  <a:srgbClr val="FF0000"/>
                </a:solidFill>
              </a:rPr>
              <a:t>En criant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77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n°5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Je peux rouler sur le trottoir à vélo.</a:t>
            </a:r>
          </a:p>
          <a:p>
            <a:pPr marL="0" indent="0" algn="ctr">
              <a:buNone/>
            </a:pPr>
            <a:endParaRPr lang="fr-FR" sz="4400" b="1" dirty="0"/>
          </a:p>
          <a:p>
            <a:pPr marL="0" indent="0">
              <a:buNone/>
            </a:pPr>
            <a:endParaRPr lang="fr-FR" sz="32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fr-FR" sz="3200" dirty="0">
                <a:solidFill>
                  <a:srgbClr val="FF0000"/>
                </a:solidFill>
              </a:rPr>
              <a:t>A partir de 8 ans, je dois rouler sur la route ou sur une piste cyclable.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03B359F-EF97-4A39-A655-F7478BE11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3400817"/>
            <a:ext cx="1207021" cy="110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0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CONSIGNE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47537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Aujourd’hui, nous allons te poser quelques questions sur le « Savoir Rouler à Vélo ».</a:t>
            </a:r>
          </a:p>
          <a:p>
            <a:pPr marL="0" indent="0">
              <a:buNone/>
            </a:pPr>
            <a:r>
              <a:rPr lang="fr-FR" sz="2000" dirty="0"/>
              <a:t>10 questions te seront posées sur différents thèmes: sécurité routière, la mécanique, la sécurité et des mises en situation. Coche la ou les bonne(s) réponse(s).</a:t>
            </a:r>
          </a:p>
          <a:p>
            <a:pPr marL="0" indent="0">
              <a:buNone/>
            </a:pPr>
            <a:r>
              <a:rPr lang="fr-FR" sz="2000" dirty="0"/>
              <a:t>Ce test dure environ 20 minutes. </a:t>
            </a:r>
          </a:p>
          <a:p>
            <a:pPr marL="0" indent="0">
              <a:buNone/>
            </a:pPr>
            <a:r>
              <a:rPr lang="fr-FR" sz="2000" dirty="0"/>
              <a:t>A la fin, l’adulte récupèrera les feuilles, les mélangera et les distribuera au hasard aux élèves.</a:t>
            </a:r>
          </a:p>
          <a:p>
            <a:pPr marL="0" indent="0">
              <a:buNone/>
            </a:pPr>
            <a:r>
              <a:rPr lang="fr-FR" sz="2000" dirty="0"/>
              <a:t>C’est l’un de tes camarades qui corrigera ta feuille.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79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n°6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A vélo, je m’arrête au feu rouge comme les voitures ?</a:t>
            </a:r>
          </a:p>
          <a:p>
            <a:pPr marL="0" indent="0" algn="ctr">
              <a:buNone/>
            </a:pPr>
            <a:endParaRPr lang="fr-FR" sz="3600" b="1" dirty="0"/>
          </a:p>
          <a:p>
            <a:pPr marL="0" indent="0" algn="ctr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Si le feu est rouge, tu dois t’arrêter.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pic>
        <p:nvPicPr>
          <p:cNvPr id="1026" name="Picture 2" descr="Feu de circulation — Wikipédia">
            <a:extLst>
              <a:ext uri="{FF2B5EF4-FFF2-40B4-BE49-F238E27FC236}">
                <a16:creationId xmlns:a16="http://schemas.microsoft.com/office/drawing/2014/main" id="{25D3175E-328F-4913-BB63-506E75B9F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1" b="21344"/>
          <a:stretch/>
        </p:blipFill>
        <p:spPr bwMode="auto">
          <a:xfrm>
            <a:off x="7081239" y="3380529"/>
            <a:ext cx="720080" cy="17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E34614A-9283-4412-B3AC-7C9FB6512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130" y="3933056"/>
            <a:ext cx="1213007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35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n°7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sp>
        <p:nvSpPr>
          <p:cNvPr id="24" name="Espace réservé du contenu 6">
            <a:extLst>
              <a:ext uri="{FF2B5EF4-FFF2-40B4-BE49-F238E27FC236}">
                <a16:creationId xmlns:a16="http://schemas.microsoft.com/office/drawing/2014/main" id="{B5532767-1152-44CA-8537-821E240DD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2587819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Quels sont les éléments à vérifier avant d’utiliser un vélo ?</a:t>
            </a:r>
          </a:p>
          <a:p>
            <a:pPr marL="0" indent="0" algn="ctr">
              <a:buNone/>
            </a:pPr>
            <a:endParaRPr lang="fr-FR" sz="3600" b="1" dirty="0"/>
          </a:p>
          <a:p>
            <a:pPr marL="457200" indent="-457200">
              <a:buFont typeface="+mj-lt"/>
              <a:buAutoNum type="alphaUcPeriod"/>
            </a:pPr>
            <a:r>
              <a:rPr lang="fr-FR" sz="2400" dirty="0">
                <a:solidFill>
                  <a:srgbClr val="0070C0"/>
                </a:solidFill>
              </a:rPr>
              <a:t>Les freins</a:t>
            </a:r>
            <a:r>
              <a:rPr lang="fr-FR" sz="2400" dirty="0"/>
              <a:t>			</a:t>
            </a:r>
            <a:r>
              <a:rPr lang="fr-FR" sz="2400" dirty="0">
                <a:solidFill>
                  <a:srgbClr val="00B050"/>
                </a:solidFill>
              </a:rPr>
              <a:t>D. La selle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2400" strike="sngStrike" dirty="0">
                <a:solidFill>
                  <a:srgbClr val="FFC000"/>
                </a:solidFill>
              </a:rPr>
              <a:t>Etat du garde-boue</a:t>
            </a:r>
            <a:r>
              <a:rPr lang="fr-FR" sz="2400" dirty="0"/>
              <a:t>	</a:t>
            </a:r>
            <a:r>
              <a:rPr lang="fr-FR" sz="2400" strike="sngStrike" dirty="0">
                <a:solidFill>
                  <a:schemeClr val="bg1">
                    <a:lumMod val="50000"/>
                  </a:schemeClr>
                </a:solidFill>
              </a:rPr>
              <a:t>E. Propreté du vélo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2400" dirty="0">
                <a:solidFill>
                  <a:srgbClr val="FF0000"/>
                </a:solidFill>
              </a:rPr>
              <a:t>Les pneus </a:t>
            </a:r>
            <a:r>
              <a:rPr lang="fr-FR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17020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n°8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 signifie ce panneau ?</a:t>
            </a:r>
          </a:p>
          <a:p>
            <a:pPr marL="0" indent="0">
              <a:buNone/>
            </a:pPr>
            <a:endParaRPr lang="fr-FR" sz="3600" dirty="0"/>
          </a:p>
          <a:p>
            <a:pPr marL="742950" indent="-742950">
              <a:buFont typeface="+mj-lt"/>
              <a:buAutoNum type="alphaUcPeriod"/>
            </a:pPr>
            <a:r>
              <a:rPr lang="fr-FR" sz="2400" strike="sngStrike" dirty="0">
                <a:solidFill>
                  <a:srgbClr val="0070C0"/>
                </a:solidFill>
              </a:rPr>
              <a:t>Je passe </a:t>
            </a:r>
            <a:r>
              <a:rPr lang="fr-FR" sz="2400" u="sng" strike="sngStrike" dirty="0">
                <a:solidFill>
                  <a:srgbClr val="0070C0"/>
                </a:solidFill>
              </a:rPr>
              <a:t>avant</a:t>
            </a:r>
            <a:r>
              <a:rPr lang="fr-FR" sz="2400" strike="sngStrike" dirty="0">
                <a:solidFill>
                  <a:srgbClr val="0070C0"/>
                </a:solidFill>
              </a:rPr>
              <a:t> les autres vélos</a:t>
            </a:r>
          </a:p>
          <a:p>
            <a:pPr marL="742950" indent="-742950">
              <a:buAutoNum type="alphaUcPeriod"/>
            </a:pPr>
            <a:r>
              <a:rPr lang="fr-FR" sz="2400" dirty="0">
                <a:solidFill>
                  <a:srgbClr val="FFC000"/>
                </a:solidFill>
              </a:rPr>
              <a:t>Je passe </a:t>
            </a:r>
            <a:r>
              <a:rPr lang="fr-FR" sz="2400" u="sng" dirty="0">
                <a:solidFill>
                  <a:srgbClr val="FFC000"/>
                </a:solidFill>
              </a:rPr>
              <a:t>après</a:t>
            </a:r>
            <a:r>
              <a:rPr lang="fr-FR" sz="2400" dirty="0">
                <a:solidFill>
                  <a:srgbClr val="FFC000"/>
                </a:solidFill>
              </a:rPr>
              <a:t> les autres vélos. Si un vélo est déjà dans le rond-point par exemple, je le laisse passer.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5CDECE8-698F-4EF5-8BD3-188A1DBC1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900" y="3140968"/>
            <a:ext cx="1447800" cy="14382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F6DBD6-3477-4A89-948C-6B66C6F8E61E}"/>
              </a:ext>
            </a:extLst>
          </p:cNvPr>
          <p:cNvSpPr/>
          <p:nvPr/>
        </p:nvSpPr>
        <p:spPr>
          <a:xfrm>
            <a:off x="7328768" y="4221088"/>
            <a:ext cx="576064" cy="22690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142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n°9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2107777"/>
            <a:ext cx="8856984" cy="4391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A vélo sur la route, je roule à droite comme les voitures.</a:t>
            </a:r>
          </a:p>
          <a:p>
            <a:pPr marL="0" indent="0">
              <a:buNone/>
            </a:pPr>
            <a:endParaRPr lang="fr-FR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Tu dois respecter le code de la route. Si une voiture ou un autre cycliste souhaite te dépasser, il te dépassera par la gauche.</a:t>
            </a:r>
          </a:p>
          <a:p>
            <a:pPr marL="0" indent="0" algn="ctr">
              <a:buNone/>
            </a:pPr>
            <a:endParaRPr lang="fr-FR" sz="36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2321CD-F8FC-4371-A866-8B0702C1E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180" y="5520863"/>
            <a:ext cx="1402956" cy="133241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CBDB27E-93AE-4B13-9E80-0849FD6D8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3284984"/>
            <a:ext cx="1402956" cy="141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65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n°10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3200" b="1" dirty="0"/>
              <a:t>Que signifie ce panneau ?</a:t>
            </a:r>
          </a:p>
          <a:p>
            <a:pPr marL="0" indent="0" algn="ctr">
              <a:buNone/>
            </a:pPr>
            <a:endParaRPr lang="fr-FR" sz="3200" b="1" dirty="0"/>
          </a:p>
          <a:p>
            <a:pPr marL="0" indent="0">
              <a:buNone/>
            </a:pPr>
            <a:endParaRPr lang="fr-FR" sz="3600" b="1" dirty="0"/>
          </a:p>
          <a:p>
            <a:pPr marL="742950" indent="-742950">
              <a:buAutoNum type="alphaLcPeriod"/>
            </a:pPr>
            <a:r>
              <a:rPr lang="fr-FR" dirty="0">
                <a:solidFill>
                  <a:srgbClr val="0070C0"/>
                </a:solidFill>
              </a:rPr>
              <a:t>Je dois rouler sur la piste cyclable</a:t>
            </a:r>
          </a:p>
          <a:p>
            <a:pPr marL="742950" indent="-742950">
              <a:buAutoNum type="alphaLcPeriod"/>
            </a:pPr>
            <a:r>
              <a:rPr lang="fr-FR" strike="sngStrike" dirty="0">
                <a:solidFill>
                  <a:srgbClr val="FFC000"/>
                </a:solidFill>
              </a:rPr>
              <a:t>Je ne dois pas rouler sur la piste cyclable</a:t>
            </a:r>
          </a:p>
          <a:p>
            <a:pPr marL="742950" indent="-742950">
              <a:buAutoNum type="alphaLcPeriod"/>
            </a:pPr>
            <a:r>
              <a:rPr lang="fr-FR" strike="sngStrike" dirty="0">
                <a:solidFill>
                  <a:srgbClr val="FF0000"/>
                </a:solidFill>
              </a:rPr>
              <a:t>Attention aux vélos !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520863"/>
            <a:ext cx="1402956" cy="13324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3BD6DE3-F5A2-4EFE-87A9-A796EA282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387" y="3140968"/>
            <a:ext cx="14192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4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143500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16" y="395799"/>
            <a:ext cx="8856984" cy="13324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7200" dirty="0"/>
              <a:t>TU ES PRÊT 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4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43225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dirty="0"/>
              <a:t>Remets les images dans l’ordre, en les numérotant de 1 à 5, pour bien mettre ton casque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6E7838A-90AE-48C0-82BB-3A2D2612FD3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01" y="3128371"/>
            <a:ext cx="1373030" cy="1711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5D0B118-881C-456D-B66B-827EE13E20F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477" y="3137301"/>
            <a:ext cx="1373030" cy="170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14DE38D-30F2-41F2-8177-832DD40E1E3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994" y="3154811"/>
            <a:ext cx="1224136" cy="14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340407C-AD60-4D8A-BD90-389B1F980D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316" y="4463670"/>
            <a:ext cx="2164707" cy="6669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4597DBE-94FE-41FF-B3F7-3129D884AB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4246" y="4514202"/>
            <a:ext cx="2288163" cy="69429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4CCF14E-A359-4A7A-A086-609DCD5BB4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1521" y="4486145"/>
            <a:ext cx="2288163" cy="65292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AEDD855-2120-4151-844A-2E0A48BFC0B9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3"/>
          <a:stretch/>
        </p:blipFill>
        <p:spPr bwMode="auto">
          <a:xfrm>
            <a:off x="2081726" y="5160361"/>
            <a:ext cx="1518252" cy="112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AA4CFDE-802F-470E-8E12-A3C343F55D18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276" y="5125665"/>
            <a:ext cx="1637914" cy="1332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0325E77-B7CF-45AE-AF93-3024BCFE35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78" y="6218450"/>
            <a:ext cx="2133769" cy="6395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7C3B2BE-7C77-4907-BE05-D8BAF12960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60441" y="6161590"/>
            <a:ext cx="2567621" cy="61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4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107778"/>
            <a:ext cx="8856984" cy="4707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/>
              <a:t>Mon vélo</a:t>
            </a:r>
          </a:p>
          <a:p>
            <a:pPr marL="0" indent="0" algn="ctr">
              <a:buNone/>
            </a:pPr>
            <a:endParaRPr lang="fr-FR" sz="3200" b="1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156" y="5473935"/>
            <a:ext cx="1402956" cy="133241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E09E2A-72A3-4658-982A-2D1E7EC2BFE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3" t="29966" b="2793"/>
          <a:stretch/>
        </p:blipFill>
        <p:spPr bwMode="auto">
          <a:xfrm>
            <a:off x="2952420" y="3946443"/>
            <a:ext cx="4788532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CBBC992-1C25-4EDE-B3BD-E0A68A0AF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212068"/>
            <a:ext cx="504825" cy="4572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5E54A09-E34C-4ADB-8F3A-236179C8FDCE}"/>
              </a:ext>
            </a:extLst>
          </p:cNvPr>
          <p:cNvSpPr txBox="1"/>
          <p:nvPr/>
        </p:nvSpPr>
        <p:spPr>
          <a:xfrm>
            <a:off x="561316" y="28310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colorie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E2C1A1-D75F-41D2-A841-68A6AC3E0694}"/>
              </a:ext>
            </a:extLst>
          </p:cNvPr>
          <p:cNvSpPr txBox="1"/>
          <p:nvPr/>
        </p:nvSpPr>
        <p:spPr>
          <a:xfrm>
            <a:off x="5508104" y="283409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repasse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DE192A4-0D8D-4594-B700-0F87B388BA52}"/>
              </a:ext>
            </a:extLst>
          </p:cNvPr>
          <p:cNvSpPr txBox="1"/>
          <p:nvPr/>
        </p:nvSpPr>
        <p:spPr>
          <a:xfrm>
            <a:off x="664504" y="3254511"/>
            <a:ext cx="246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En bleu, le guidon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F242805-28CD-429F-9D67-8B903E538F44}"/>
              </a:ext>
            </a:extLst>
          </p:cNvPr>
          <p:cNvSpPr txBox="1"/>
          <p:nvPr/>
        </p:nvSpPr>
        <p:spPr>
          <a:xfrm>
            <a:off x="677979" y="5066236"/>
            <a:ext cx="228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En vert, une pédale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730752B-3037-4DBC-873D-1EE7AF21E2D0}"/>
              </a:ext>
            </a:extLst>
          </p:cNvPr>
          <p:cNvSpPr txBox="1"/>
          <p:nvPr/>
        </p:nvSpPr>
        <p:spPr>
          <a:xfrm>
            <a:off x="655853" y="3829219"/>
            <a:ext cx="2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En jaune, la selle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0D7D17F-3DC9-4FAA-9C46-329886CAC3ED}"/>
              </a:ext>
            </a:extLst>
          </p:cNvPr>
          <p:cNvSpPr txBox="1"/>
          <p:nvPr/>
        </p:nvSpPr>
        <p:spPr>
          <a:xfrm>
            <a:off x="668976" y="4423677"/>
            <a:ext cx="218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En rouge, les roues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1C2E784-FD22-4255-AD77-EBFD7599458E}"/>
              </a:ext>
            </a:extLst>
          </p:cNvPr>
          <p:cNvSpPr txBox="1"/>
          <p:nvPr/>
        </p:nvSpPr>
        <p:spPr>
          <a:xfrm>
            <a:off x="5590377" y="3260290"/>
            <a:ext cx="3488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En orange, les rayons des roues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E4BCACE7-19D8-424B-B3D3-64F24750A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855500"/>
            <a:ext cx="504825" cy="4572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6B93F30-A417-4B0F-BCF3-3F3D96C58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78" y="5022302"/>
            <a:ext cx="504825" cy="4572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A86FE70-3DDB-4E5D-8048-B40F05138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78" y="4416939"/>
            <a:ext cx="504825" cy="4572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9A82FA2-D0CC-4B57-A896-33F9969F9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273" y="3214226"/>
            <a:ext cx="504825" cy="4572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9B92EBC8-B1A3-4E5C-BBAE-F465223F4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185787"/>
            <a:ext cx="504825" cy="4572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9C8F37DF-23FF-4541-8045-B0B895416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829219"/>
            <a:ext cx="5048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3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 signifie ce panneau ?</a:t>
            </a:r>
          </a:p>
          <a:p>
            <a:pPr marL="0" indent="0" algn="ctr">
              <a:buNone/>
            </a:pPr>
            <a:endParaRPr lang="fr-FR" sz="3600" b="1" dirty="0"/>
          </a:p>
          <a:p>
            <a:pPr marL="742950" indent="-742950">
              <a:buFont typeface="+mj-lt"/>
              <a:buAutoNum type="alphaUcPeriod"/>
            </a:pPr>
            <a:r>
              <a:rPr lang="fr-FR" sz="3200" dirty="0">
                <a:solidFill>
                  <a:srgbClr val="0070C0"/>
                </a:solidFill>
              </a:rPr>
              <a:t>Je dois m’arrêter</a:t>
            </a:r>
          </a:p>
          <a:p>
            <a:pPr marL="742950" indent="-742950">
              <a:buAutoNum type="alphaUcPeriod"/>
            </a:pPr>
            <a:r>
              <a:rPr lang="fr-FR" sz="3200" dirty="0">
                <a:solidFill>
                  <a:srgbClr val="FFC000"/>
                </a:solidFill>
              </a:rPr>
              <a:t>Je n’ai pas le droit de passer par là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37ACCF8-6DB8-4906-8E17-D0FE05C6C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444" y="3212976"/>
            <a:ext cx="14763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2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/>
              <a:t>Comment dit-on aux autres qu’on souhaite changer de direction ?</a:t>
            </a:r>
          </a:p>
          <a:p>
            <a:pPr marL="0" indent="0" algn="ctr">
              <a:buNone/>
            </a:pPr>
            <a:endParaRPr lang="fr-FR" sz="3200" b="1" dirty="0"/>
          </a:p>
          <a:p>
            <a:pPr marL="514350" indent="-514350">
              <a:buFont typeface="+mj-lt"/>
              <a:buAutoNum type="alphaUcPeriod"/>
            </a:pPr>
            <a:r>
              <a:rPr lang="fr-FR" dirty="0">
                <a:solidFill>
                  <a:srgbClr val="0070C0"/>
                </a:solidFill>
              </a:rPr>
              <a:t>En tendant le bras</a:t>
            </a:r>
          </a:p>
          <a:p>
            <a:pPr marL="514350" indent="-514350">
              <a:buAutoNum type="alphaUcPeriod"/>
            </a:pPr>
            <a:r>
              <a:rPr lang="fr-FR" dirty="0">
                <a:solidFill>
                  <a:srgbClr val="FFC000"/>
                </a:solidFill>
              </a:rPr>
              <a:t>En mettant des clignotants</a:t>
            </a:r>
          </a:p>
          <a:p>
            <a:pPr marL="514350" indent="-514350">
              <a:buAutoNum type="alphaUcPeriod"/>
            </a:pPr>
            <a:r>
              <a:rPr lang="fr-FR" dirty="0">
                <a:solidFill>
                  <a:srgbClr val="FF0000"/>
                </a:solidFill>
              </a:rPr>
              <a:t>En criant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81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n°5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Je peux rouler sur le trottoir à vélo.</a:t>
            </a:r>
          </a:p>
          <a:p>
            <a:pPr marL="0" indent="0" algn="ctr">
              <a:buNone/>
            </a:pPr>
            <a:endParaRPr lang="fr-FR" sz="3600" b="1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491BFD3-0A5E-4F55-8BE5-0CD2CDB31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743" y="3885578"/>
            <a:ext cx="1398313" cy="127776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B3C4C4B-8907-4FBF-B24B-406590447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154" y="3885578"/>
            <a:ext cx="1398313" cy="141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17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n°6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A vélo, je m’arrête au feu rouge comme les voitures ?</a:t>
            </a:r>
          </a:p>
          <a:p>
            <a:pPr marL="0" indent="0" algn="ctr">
              <a:buNone/>
            </a:pPr>
            <a:endParaRPr lang="fr-FR" sz="36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pic>
        <p:nvPicPr>
          <p:cNvPr id="1026" name="Picture 2" descr="Feu de circulation — Wikipédia">
            <a:extLst>
              <a:ext uri="{FF2B5EF4-FFF2-40B4-BE49-F238E27FC236}">
                <a16:creationId xmlns:a16="http://schemas.microsoft.com/office/drawing/2014/main" id="{25D3175E-328F-4913-BB63-506E75B9F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1" b="21344"/>
          <a:stretch/>
        </p:blipFill>
        <p:spPr bwMode="auto">
          <a:xfrm>
            <a:off x="7591002" y="3240820"/>
            <a:ext cx="720080" cy="17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B1906D7-5F7C-44D2-A85C-BC3AA3C97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4381057"/>
            <a:ext cx="1392932" cy="127285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BB12151-D544-449F-94BF-0D679D18E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4314627"/>
            <a:ext cx="1392932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98162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quiredFrom xmlns="6d93d202-47fc-4405-873a-cab67cc5f1b2" xsi:nil="true"/>
    <IsSearchable xmlns="6d93d202-47fc-4405-873a-cab67cc5f1b2">true</IsSearchable>
    <EditorialStatus xmlns="6d93d202-47fc-4405-873a-cab67cc5f1b2">Complete</EditorialStatus>
    <OriginAsset xmlns="6d93d202-47fc-4405-873a-cab67cc5f1b2" xsi:nil="true"/>
    <ThumbnailAssetId xmlns="6d93d202-47fc-4405-873a-cab67cc5f1b2" xsi:nil="true"/>
    <TrustLevel xmlns="6d93d202-47fc-4405-873a-cab67cc5f1b2">3 Community New</TrustLevel>
    <MarketSpecific xmlns="6d93d202-47fc-4405-873a-cab67cc5f1b2">true</MarketSpecific>
    <TPNamespace xmlns="6d93d202-47fc-4405-873a-cab67cc5f1b2" xsi:nil="true"/>
    <DirectSourceMarket xmlns="6d93d202-47fc-4405-873a-cab67cc5f1b2">english</DirectSourceMarket>
    <MachineTranslated xmlns="6d93d202-47fc-4405-873a-cab67cc5f1b2">false</MachineTranslated>
    <PlannedPubDate xmlns="6d93d202-47fc-4405-873a-cab67cc5f1b2" xsi:nil="true"/>
    <SubmitterId xmlns="6d93d202-47fc-4405-873a-cab67cc5f1b2">9c60ae39-ee33-43c2-b863-454968d0f2cc</SubmitterId>
    <Downloads xmlns="6d93d202-47fc-4405-873a-cab67cc5f1b2">0</Downloads>
    <OriginalSourceMarket xmlns="6d93d202-47fc-4405-873a-cab67cc5f1b2">english</OriginalSourceMarket>
    <PublishTargets xmlns="6d93d202-47fc-4405-873a-cab67cc5f1b2">OfficeOnline</PublishTargets>
    <ArtSampleDocs xmlns="6d93d202-47fc-4405-873a-cab67cc5f1b2" xsi:nil="true"/>
    <ApprovalLog xmlns="6d93d202-47fc-4405-873a-cab67cc5f1b2" xsi:nil="true"/>
    <ApprovalStatus xmlns="6d93d202-47fc-4405-873a-cab67cc5f1b2">InProgress</ApprovalStatus>
    <TPComponent xmlns="6d93d202-47fc-4405-873a-cab67cc5f1b2">PPTFiles</TPComponent>
    <EditorialTags xmlns="6d93d202-47fc-4405-873a-cab67cc5f1b2" xsi:nil="true"/>
    <TPExecutable xmlns="6d93d202-47fc-4405-873a-cab67cc5f1b2" xsi:nil="true"/>
    <LastHandOff xmlns="6d93d202-47fc-4405-873a-cab67cc5f1b2" xsi:nil="true"/>
    <BusinessGroup xmlns="6d93d202-47fc-4405-873a-cab67cc5f1b2" xsi:nil="true"/>
    <TPAppVersion xmlns="6d93d202-47fc-4405-873a-cab67cc5f1b2">12</TPAppVersion>
    <VoteCount xmlns="6d93d202-47fc-4405-873a-cab67cc5f1b2" xsi:nil="true"/>
    <APAuthor xmlns="6d93d202-47fc-4405-873a-cab67cc5f1b2">
      <UserInfo>
        <DisplayName>_o14migrate</DisplayName>
        <AccountId>266</AccountId>
        <AccountType/>
      </UserInfo>
    </APAuthor>
    <TPCommandLine xmlns="6d93d202-47fc-4405-873a-cab67cc5f1b2">{PP} /n {FilePath}</TPCommandLine>
    <UACurrentWords xmlns="6d93d202-47fc-4405-873a-cab67cc5f1b2" xsi:nil="true"/>
    <AssetId xmlns="6d93d202-47fc-4405-873a-cab67cc5f1b2">TP030007512</AssetId>
    <Manager xmlns="6d93d202-47fc-4405-873a-cab67cc5f1b2" xsi:nil="true"/>
    <NumericId xmlns="6d93d202-47fc-4405-873a-cab67cc5f1b2">-1</NumericId>
    <Component xmlns="64acb2c5-0a2b-4bda-bd34-58e36cbb80d2" xsi:nil="true"/>
    <HandoffToMSDN xmlns="6d93d202-47fc-4405-873a-cab67cc5f1b2" xsi:nil="true"/>
    <Markets xmlns="6d93d202-47fc-4405-873a-cab67cc5f1b2">
      <Value>2</Value>
    </Markets>
    <UALocComments xmlns="6d93d202-47fc-4405-873a-cab67cc5f1b2" xsi:nil="true"/>
    <UALocRecommendation xmlns="6d93d202-47fc-4405-873a-cab67cc5f1b2">Localize</UALocRecommendation>
    <AssetStart xmlns="6d93d202-47fc-4405-873a-cab67cc5f1b2">2010-04-16T14:40:39+00:00</AssetStart>
    <CrawlForDependencies xmlns="6d93d202-47fc-4405-873a-cab67cc5f1b2">false</CrawlForDependencies>
    <LastModifiedDateTime xmlns="6d93d202-47fc-4405-873a-cab67cc5f1b2" xsi:nil="true"/>
    <LastPublishResultLookup xmlns="6d93d202-47fc-4405-873a-cab67cc5f1b2" xsi:nil="true"/>
    <PublishStatusLookup xmlns="6d93d202-47fc-4405-873a-cab67cc5f1b2">
      <Value>329012</Value>
      <Value>502558</Value>
    </PublishStatusLookup>
    <AverageRating xmlns="6d93d202-47fc-4405-873a-cab67cc5f1b2" xsi:nil="true"/>
    <CSXUpdate xmlns="6d93d202-47fc-4405-873a-cab67cc5f1b2">false</CSXUpdate>
    <UAProjectedTotalWords xmlns="6d93d202-47fc-4405-873a-cab67cc5f1b2" xsi:nil="true"/>
    <AssetExpire xmlns="6d93d202-47fc-4405-873a-cab67cc5f1b2">2100-01-01T00:00:00+00:00</AssetExpire>
    <AssetType xmlns="6d93d202-47fc-4405-873a-cab67cc5f1b2">TP</AssetType>
    <IntlLangReviewDate xmlns="6d93d202-47fc-4405-873a-cab67cc5f1b2" xsi:nil="true"/>
    <TPFriendlyName xmlns="6d93d202-47fc-4405-873a-cab67cc5f1b2">Thème vélo - VTT roue</TPFriendlyName>
    <IntlLangReview xmlns="6d93d202-47fc-4405-873a-cab67cc5f1b2" xsi:nil="true"/>
    <OOCacheId xmlns="6d93d202-47fc-4405-873a-cab67cc5f1b2" xsi:nil="true"/>
    <PolicheckWords xmlns="6d93d202-47fc-4405-873a-cab67cc5f1b2" xsi:nil="true"/>
    <TemplateStatus xmlns="6d93d202-47fc-4405-873a-cab67cc5f1b2">Complete</TemplateStatus>
    <CSXSubmissionMarket xmlns="6d93d202-47fc-4405-873a-cab67cc5f1b2" xsi:nil="true"/>
    <FriendlyTitle xmlns="6d93d202-47fc-4405-873a-cab67cc5f1b2" xsi:nil="true"/>
    <TPLaunchHelpLinkType xmlns="6d93d202-47fc-4405-873a-cab67cc5f1b2" xsi:nil="true"/>
    <Providers xmlns="6d93d202-47fc-4405-873a-cab67cc5f1b2" xsi:nil="true"/>
    <SourceTitle xmlns="6d93d202-47fc-4405-873a-cab67cc5f1b2">Thème vélo - VTT roue</SourceTitle>
    <TemplateTemplateType xmlns="6d93d202-47fc-4405-873a-cab67cc5f1b2">PowerPoint 12 Default</TemplateTemplateType>
    <TimesCloned xmlns="6d93d202-47fc-4405-873a-cab67cc5f1b2" xsi:nil="true"/>
    <ClipArtFilename xmlns="6d93d202-47fc-4405-873a-cab67cc5f1b2" xsi:nil="true"/>
    <APDescription xmlns="6d93d202-47fc-4405-873a-cab67cc5f1b2" xsi:nil="true"/>
    <TPApplication xmlns="6d93d202-47fc-4405-873a-cab67cc5f1b2">PowerPoint</TPApplication>
    <CSXHash xmlns="6d93d202-47fc-4405-873a-cab67cc5f1b2">bBK4Kp8/TOiOmjaXHzzxBvVUNjk=</CSXHash>
    <PrimaryImageGen xmlns="6d93d202-47fc-4405-873a-cab67cc5f1b2">true</PrimaryImageGen>
    <ContentItem xmlns="6d93d202-47fc-4405-873a-cab67cc5f1b2" xsi:nil="true"/>
    <IsDeleted xmlns="6d93d202-47fc-4405-873a-cab67cc5f1b2">false</IsDeleted>
    <ShowIn xmlns="6d93d202-47fc-4405-873a-cab67cc5f1b2">Show everywhere</ShowIn>
    <BugNumber xmlns="6d93d202-47fc-4405-873a-cab67cc5f1b2" xsi:nil="true"/>
    <LegacyData xmlns="6d93d202-47fc-4405-873a-cab67cc5f1b2">ListingID:;Manager:;BuildStatus:Publish Passed;MockupPath:</LegacyData>
    <TPLaunchHelpLink xmlns="6d93d202-47fc-4405-873a-cab67cc5f1b2" xsi:nil="true"/>
    <Milestone xmlns="6d93d202-47fc-4405-873a-cab67cc5f1b2" xsi:nil="true"/>
    <UANotes xmlns="6d93d202-47fc-4405-873a-cab67cc5f1b2" xsi:nil="true"/>
    <Description0 xmlns="64acb2c5-0a2b-4bda-bd34-58e36cbb80d2" xsi:nil="true"/>
    <IntlLangReviewer xmlns="6d93d202-47fc-4405-873a-cab67cc5f1b2" xsi:nil="true"/>
    <IntlLocPriority xmlns="6d93d202-47fc-4405-873a-cab67cc5f1b2" xsi:nil="true"/>
    <OpenTemplate xmlns="6d93d202-47fc-4405-873a-cab67cc5f1b2">true</OpenTemplate>
    <Provider xmlns="6d93d202-47fc-4405-873a-cab67cc5f1b2" xsi:nil="true"/>
    <CSXSubmissionDate xmlns="6d93d202-47fc-4405-873a-cab67cc5f1b2">2009-10-11T07:00:00+00:00</CSXSubmissionDate>
    <TPClientViewer xmlns="6d93d202-47fc-4405-873a-cab67cc5f1b2" xsi:nil="true"/>
    <DSATActionTaken xmlns="6d93d202-47fc-4405-873a-cab67cc5f1b2" xsi:nil="true"/>
    <APEditor xmlns="6d93d202-47fc-4405-873a-cab67cc5f1b2">
      <UserInfo>
        <DisplayName>_o14migrate</DisplayName>
        <AccountId>266</AccountId>
        <AccountType/>
      </UserInfo>
    </APEditor>
    <TPInstallLocation xmlns="6d93d202-47fc-4405-873a-cab67cc5f1b2">{My Templates}</TPInstallLocation>
    <OutputCachingOn xmlns="6d93d202-47fc-4405-873a-cab67cc5f1b2">false</OutputCachingOn>
    <ParentAssetId xmlns="6d93d202-47fc-4405-873a-cab67cc5f1b2" xsi:nil="true"/>
    <LocManualTestRequired xmlns="6d93d202-47fc-4405-873a-cab67cc5f1b2">false</LocManualTestRequired>
    <LocalizationTagsTaxHTField0 xmlns="6d93d202-47fc-4405-873a-cab67cc5f1b2">
      <Terms xmlns="http://schemas.microsoft.com/office/infopath/2007/PartnerControls"/>
    </LocalizationTagsTaxHTField0>
    <CampaignTagsTaxHTField0 xmlns="6d93d202-47fc-4405-873a-cab67cc5f1b2">
      <Terms xmlns="http://schemas.microsoft.com/office/infopath/2007/PartnerControls"/>
    </CampaignTagsTaxHTField0>
    <LocLastLocAttemptVersionLookup xmlns="6d93d202-47fc-4405-873a-cab67cc5f1b2">169921</LocLastLocAttemptVersionLookup>
    <InternalTagsTaxHTField0 xmlns="6d93d202-47fc-4405-873a-cab67cc5f1b2">
      <Terms xmlns="http://schemas.microsoft.com/office/infopath/2007/PartnerControls"/>
    </InternalTagsTaxHTField0>
    <LocRecommendedHandoff xmlns="6d93d202-47fc-4405-873a-cab67cc5f1b2" xsi:nil="true"/>
    <BlockPublish xmlns="6d93d202-47fc-4405-873a-cab67cc5f1b2">false</BlockPublish>
    <LocComments xmlns="6d93d202-47fc-4405-873a-cab67cc5f1b2" xsi:nil="true"/>
    <TaxCatchAll xmlns="6d93d202-47fc-4405-873a-cab67cc5f1b2"/>
    <OriginalRelease xmlns="6d93d202-47fc-4405-873a-cab67cc5f1b2">14</OriginalRelease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FeatureTagsTaxHTField0 xmlns="6d93d202-47fc-4405-873a-cab67cc5f1b2">
      <Terms xmlns="http://schemas.microsoft.com/office/infopath/2007/PartnerControls"/>
    </FeatureTagsTaxHTField0>
    <LocMarketGroupTiers2 xmlns="6d93d202-47fc-4405-873a-cab67cc5f1b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FA22D87-A860-48F2-9DC2-A21C8F7B0B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FE3275-7AA2-4736-8EED-721EC0EE6309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3.xml><?xml version="1.0" encoding="utf-8"?>
<ds:datastoreItem xmlns:ds="http://schemas.openxmlformats.org/officeDocument/2006/customXml" ds:itemID="{7FE70F27-2E3E-4C62-896E-102DA5723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653</Words>
  <Application>Microsoft Office PowerPoint</Application>
  <PresentationFormat>Affichage à l'écran (4:3)</PresentationFormat>
  <Paragraphs>114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Avenir Next LT Pro</vt:lpstr>
      <vt:lpstr>Calibri</vt:lpstr>
      <vt:lpstr>AccentBoxVTI</vt:lpstr>
      <vt:lpstr>Présentation PowerPoint</vt:lpstr>
      <vt:lpstr>CONSIGNE</vt:lpstr>
      <vt:lpstr>Présentation PowerPoint</vt:lpstr>
      <vt:lpstr>Question n°1</vt:lpstr>
      <vt:lpstr>Question n°2</vt:lpstr>
      <vt:lpstr>Question n°3</vt:lpstr>
      <vt:lpstr>Question n°4</vt:lpstr>
      <vt:lpstr>Question n°5</vt:lpstr>
      <vt:lpstr>Question n°6</vt:lpstr>
      <vt:lpstr>Question n°7</vt:lpstr>
      <vt:lpstr>Question n°8</vt:lpstr>
      <vt:lpstr>Question n°9</vt:lpstr>
      <vt:lpstr>Question n°10</vt:lpstr>
      <vt:lpstr>Présentation PowerPoint</vt:lpstr>
      <vt:lpstr>Question n°1</vt:lpstr>
      <vt:lpstr>Question n°2</vt:lpstr>
      <vt:lpstr>Question n°3</vt:lpstr>
      <vt:lpstr>Question n°4</vt:lpstr>
      <vt:lpstr>Question n°5</vt:lpstr>
      <vt:lpstr>Question n°6</vt:lpstr>
      <vt:lpstr>Question n°7</vt:lpstr>
      <vt:lpstr>Question n°8</vt:lpstr>
      <vt:lpstr>Question n°9</vt:lpstr>
      <vt:lpstr>Question n°10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USEP 78</dc:creator>
  <cp:lastModifiedBy>Florence JOLIVET</cp:lastModifiedBy>
  <cp:revision>15</cp:revision>
  <dcterms:created xsi:type="dcterms:W3CDTF">2020-10-28T12:12:24Z</dcterms:created>
  <dcterms:modified xsi:type="dcterms:W3CDTF">2020-11-17T12:00:09Z</dcterms:modified>
</cp:coreProperties>
</file>